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0" r:id="rId3"/>
    <p:sldId id="282" r:id="rId4"/>
    <p:sldId id="281" r:id="rId5"/>
    <p:sldId id="284" r:id="rId6"/>
    <p:sldId id="287" r:id="rId7"/>
    <p:sldId id="273" r:id="rId8"/>
    <p:sldId id="306" r:id="rId9"/>
    <p:sldId id="307" r:id="rId10"/>
    <p:sldId id="289" r:id="rId11"/>
    <p:sldId id="259" r:id="rId12"/>
    <p:sldId id="260" r:id="rId13"/>
    <p:sldId id="261" r:id="rId14"/>
    <p:sldId id="262" r:id="rId15"/>
    <p:sldId id="290" r:id="rId16"/>
    <p:sldId id="271" r:id="rId17"/>
    <p:sldId id="265" r:id="rId18"/>
    <p:sldId id="308" r:id="rId19"/>
    <p:sldId id="309" r:id="rId20"/>
    <p:sldId id="310" r:id="rId21"/>
    <p:sldId id="303" r:id="rId22"/>
    <p:sldId id="311" r:id="rId23"/>
    <p:sldId id="300" r:id="rId24"/>
    <p:sldId id="301" r:id="rId25"/>
    <p:sldId id="266" r:id="rId26"/>
    <p:sldId id="267" r:id="rId27"/>
    <p:sldId id="293" r:id="rId28"/>
    <p:sldId id="296" r:id="rId29"/>
    <p:sldId id="297" r:id="rId30"/>
    <p:sldId id="294" r:id="rId31"/>
    <p:sldId id="276" r:id="rId32"/>
    <p:sldId id="295" r:id="rId33"/>
  </p:sldIdLst>
  <p:sldSz cx="9144000" cy="6858000" type="screen4x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33CC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8" autoAdjust="0"/>
    <p:restoredTop sz="94660"/>
  </p:normalViewPr>
  <p:slideViewPr>
    <p:cSldViewPr snapToGrid="0">
      <p:cViewPr varScale="1">
        <p:scale>
          <a:sx n="123" d="100"/>
          <a:sy n="123" d="100"/>
        </p:scale>
        <p:origin x="-1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US"/>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F483B245-BF5E-4296-B7B6-ED1A07017308}" type="datetimeFigureOut">
              <a:rPr lang="en-US" smtClean="0"/>
              <a:t>18/07/19</a:t>
            </a:fld>
            <a:endParaRPr lang="en-US"/>
          </a:p>
        </p:txBody>
      </p:sp>
      <p:sp>
        <p:nvSpPr>
          <p:cNvPr id="4" name="Slide Image Placeholder 3"/>
          <p:cNvSpPr>
            <a:spLocks noGrp="1" noRot="1" noChangeAspect="1"/>
          </p:cNvSpPr>
          <p:nvPr>
            <p:ph type="sldImg" idx="2"/>
          </p:nvPr>
        </p:nvSpPr>
        <p:spPr>
          <a:xfrm>
            <a:off x="1184275" y="1249363"/>
            <a:ext cx="4495800" cy="3373437"/>
          </a:xfrm>
          <a:prstGeom prst="rect">
            <a:avLst/>
          </a:prstGeom>
          <a:noFill/>
          <a:ln w="12700">
            <a:solidFill>
              <a:prstClr val="black"/>
            </a:solidFill>
          </a:ln>
        </p:spPr>
        <p:txBody>
          <a:bodyPr vert="horz" lIns="96341" tIns="48171" rIns="96341" bIns="48171" rtlCol="0" anchor="ctr"/>
          <a:lstStyle/>
          <a:p>
            <a:endParaRPr lang="en-US"/>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5673F757-478B-40B1-8BD0-E23FF1253C1E}" type="slidenum">
              <a:rPr lang="en-US" smtClean="0"/>
              <a:t>‹#›</a:t>
            </a:fld>
            <a:endParaRPr lang="en-US"/>
          </a:p>
        </p:txBody>
      </p:sp>
    </p:spTree>
    <p:extLst>
      <p:ext uri="{BB962C8B-B14F-4D97-AF65-F5344CB8AC3E}">
        <p14:creationId xmlns:p14="http://schemas.microsoft.com/office/powerpoint/2010/main" val="105865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3F757-478B-40B1-8BD0-E23FF1253C1E}" type="slidenum">
              <a:rPr lang="en-US" smtClean="0"/>
              <a:t>11</a:t>
            </a:fld>
            <a:endParaRPr lang="en-US"/>
          </a:p>
        </p:txBody>
      </p:sp>
    </p:spTree>
    <p:extLst>
      <p:ext uri="{BB962C8B-B14F-4D97-AF65-F5344CB8AC3E}">
        <p14:creationId xmlns:p14="http://schemas.microsoft.com/office/powerpoint/2010/main" val="41960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a:defRPr/>
            </a:pPr>
            <a:r>
              <a:rPr lang="en-NZ" sz="1300" i="1" dirty="0"/>
              <a:t> </a:t>
            </a:r>
            <a:r>
              <a:rPr lang="en-US" sz="1300" i="1" dirty="0" err="1"/>
              <a:t>Tūrangawaewae</a:t>
            </a:r>
            <a:r>
              <a:rPr lang="en-US" sz="1300" i="1" dirty="0"/>
              <a:t> is one of the most well-known and powerful Māori concepts. Literally </a:t>
            </a:r>
            <a:r>
              <a:rPr lang="en-US" sz="1300" i="1" dirty="0" err="1"/>
              <a:t>tūranga</a:t>
            </a:r>
            <a:r>
              <a:rPr lang="en-US" sz="1300" i="1" dirty="0"/>
              <a:t> (standing place), </a:t>
            </a:r>
            <a:r>
              <a:rPr lang="en-US" sz="1300" i="1" dirty="0" err="1"/>
              <a:t>waewae</a:t>
            </a:r>
            <a:r>
              <a:rPr lang="en-US" sz="1300" i="1" dirty="0"/>
              <a:t> (feet), it is often translated as ‘a place to stand’. </a:t>
            </a:r>
            <a:r>
              <a:rPr lang="en-US" sz="1300" i="1" dirty="0" err="1"/>
              <a:t>Tūrangawaewae</a:t>
            </a:r>
            <a:r>
              <a:rPr lang="en-US" sz="1300" i="1" dirty="0"/>
              <a:t> are places where we feel especially empowered and connected. They are our foundation, our place in the world, our home.</a:t>
            </a:r>
          </a:p>
          <a:p>
            <a:endParaRPr lang="en-US" dirty="0"/>
          </a:p>
        </p:txBody>
      </p:sp>
      <p:sp>
        <p:nvSpPr>
          <p:cNvPr id="4" name="Slide Number Placeholder 3"/>
          <p:cNvSpPr>
            <a:spLocks noGrp="1"/>
          </p:cNvSpPr>
          <p:nvPr>
            <p:ph type="sldNum" sz="quarter" idx="10"/>
          </p:nvPr>
        </p:nvSpPr>
        <p:spPr/>
        <p:txBody>
          <a:bodyPr/>
          <a:lstStyle/>
          <a:p>
            <a:fld id="{5673F757-478B-40B1-8BD0-E23FF1253C1E}" type="slidenum">
              <a:rPr lang="en-US" smtClean="0"/>
              <a:t>15</a:t>
            </a:fld>
            <a:endParaRPr lang="en-US"/>
          </a:p>
        </p:txBody>
      </p:sp>
    </p:spTree>
    <p:extLst>
      <p:ext uri="{BB962C8B-B14F-4D97-AF65-F5344CB8AC3E}">
        <p14:creationId xmlns:p14="http://schemas.microsoft.com/office/powerpoint/2010/main" val="412068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3F757-478B-40B1-8BD0-E23FF1253C1E}" type="slidenum">
              <a:rPr lang="en-US" smtClean="0"/>
              <a:t>24</a:t>
            </a:fld>
            <a:endParaRPr lang="en-US"/>
          </a:p>
        </p:txBody>
      </p:sp>
    </p:spTree>
    <p:extLst>
      <p:ext uri="{BB962C8B-B14F-4D97-AF65-F5344CB8AC3E}">
        <p14:creationId xmlns:p14="http://schemas.microsoft.com/office/powerpoint/2010/main" val="265383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9D77B2-57D5-497F-8496-9C7E26E00875}" type="datetimeFigureOut">
              <a:rPr lang="en-US" smtClean="0"/>
              <a:t>18/07/19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2002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D77B2-57D5-497F-8496-9C7E26E00875}" type="datetimeFigureOut">
              <a:rPr lang="en-US" smtClean="0"/>
              <a:t>18/07/19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168928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D77B2-57D5-497F-8496-9C7E26E00875}" type="datetimeFigureOut">
              <a:rPr lang="en-US" smtClean="0"/>
              <a:t>18/07/19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128453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D77B2-57D5-497F-8496-9C7E26E00875}" type="datetimeFigureOut">
              <a:rPr lang="en-US" smtClean="0"/>
              <a:t>18/07/19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411743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D77B2-57D5-497F-8496-9C7E26E00875}" type="datetimeFigureOut">
              <a:rPr lang="en-US" smtClean="0"/>
              <a:t>18/07/19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223360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D77B2-57D5-497F-8496-9C7E26E00875}" type="datetimeFigureOut">
              <a:rPr lang="en-US" smtClean="0"/>
              <a:t>18/07/19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56000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D77B2-57D5-497F-8496-9C7E26E00875}" type="datetimeFigureOut">
              <a:rPr lang="en-US" smtClean="0"/>
              <a:t>18/07/19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274998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9D77B2-57D5-497F-8496-9C7E26E00875}" type="datetimeFigureOut">
              <a:rPr lang="en-US" smtClean="0"/>
              <a:t>18/07/19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40027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D77B2-57D5-497F-8496-9C7E26E00875}" type="datetimeFigureOut">
              <a:rPr lang="en-US" smtClean="0"/>
              <a:t>18/07/19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276144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D77B2-57D5-497F-8496-9C7E26E00875}" type="datetimeFigureOut">
              <a:rPr lang="en-US" smtClean="0"/>
              <a:t>18/07/19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340870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D77B2-57D5-497F-8496-9C7E26E00875}" type="datetimeFigureOut">
              <a:rPr lang="en-US" smtClean="0"/>
              <a:t>18/07/19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2073-B855-4728-A05B-89419DF52A90}" type="slidenum">
              <a:rPr lang="en-US" smtClean="0"/>
              <a:t>‹#›</a:t>
            </a:fld>
            <a:endParaRPr lang="en-US"/>
          </a:p>
        </p:txBody>
      </p:sp>
    </p:spTree>
    <p:extLst>
      <p:ext uri="{BB962C8B-B14F-4D97-AF65-F5344CB8AC3E}">
        <p14:creationId xmlns:p14="http://schemas.microsoft.com/office/powerpoint/2010/main" val="1789548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D77B2-57D5-497F-8496-9C7E26E00875}" type="datetimeFigureOut">
              <a:rPr lang="en-US" smtClean="0"/>
              <a:t>18/07/19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B2073-B855-4728-A05B-89419DF52A90}" type="slidenum">
              <a:rPr lang="en-US" smtClean="0"/>
              <a:t>‹#›</a:t>
            </a:fld>
            <a:endParaRPr lang="en-US"/>
          </a:p>
        </p:txBody>
      </p:sp>
    </p:spTree>
    <p:extLst>
      <p:ext uri="{BB962C8B-B14F-4D97-AF65-F5344CB8AC3E}">
        <p14:creationId xmlns:p14="http://schemas.microsoft.com/office/powerpoint/2010/main" val="91048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c.govt.nz/Documents/conservation/land-and-freshwater/land/manaia-ecological-district/manaia-ecological-disctric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c.govt.nz/Documents/conservation/historic/by-region/northland/bream-head-heritage-assessment.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ucker.co.nz/" TargetMode="Externa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20437"/>
            <a:ext cx="7772400" cy="1616363"/>
          </a:xfrm>
        </p:spPr>
        <p:txBody>
          <a:bodyPr>
            <a:normAutofit/>
          </a:bodyPr>
          <a:lstStyle/>
          <a:p>
            <a:r>
              <a:rPr lang="en-NZ" sz="4800" b="1" dirty="0"/>
              <a:t>Cross-curricular Environmental Project Based Learning</a:t>
            </a:r>
            <a:endParaRPr lang="en-US" sz="5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632151" y="2415883"/>
            <a:ext cx="3870461" cy="3007881"/>
          </a:xfrm>
          <a:prstGeom prst="rect">
            <a:avLst/>
          </a:prstGeom>
        </p:spPr>
      </p:pic>
      <p:sp>
        <p:nvSpPr>
          <p:cNvPr id="3" name="TextBox 2"/>
          <p:cNvSpPr txBox="1"/>
          <p:nvPr/>
        </p:nvSpPr>
        <p:spPr>
          <a:xfrm>
            <a:off x="2249054" y="5628116"/>
            <a:ext cx="4636654" cy="369332"/>
          </a:xfrm>
          <a:prstGeom prst="rect">
            <a:avLst/>
          </a:prstGeom>
          <a:noFill/>
        </p:spPr>
        <p:txBody>
          <a:bodyPr wrap="square" rtlCol="0">
            <a:spAutoFit/>
          </a:bodyPr>
          <a:lstStyle/>
          <a:p>
            <a:r>
              <a:rPr lang="en-NZ" dirty="0"/>
              <a:t>Action based learning in the local environment</a:t>
            </a:r>
            <a:endParaRPr lang="en-US" dirty="0"/>
          </a:p>
        </p:txBody>
      </p:sp>
    </p:spTree>
    <p:extLst>
      <p:ext uri="{BB962C8B-B14F-4D97-AF65-F5344CB8AC3E}">
        <p14:creationId xmlns:p14="http://schemas.microsoft.com/office/powerpoint/2010/main" val="11897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0F68ED7-B566-4505-8174-20157295CAA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46957" y="542604"/>
            <a:ext cx="6050086" cy="5772791"/>
          </a:xfrm>
        </p:spPr>
      </p:pic>
    </p:spTree>
    <p:extLst>
      <p:ext uri="{BB962C8B-B14F-4D97-AF65-F5344CB8AC3E}">
        <p14:creationId xmlns:p14="http://schemas.microsoft.com/office/powerpoint/2010/main" val="121962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212435"/>
            <a:ext cx="7886700" cy="1126837"/>
          </a:xfrm>
        </p:spPr>
        <p:txBody>
          <a:bodyPr>
            <a:noAutofit/>
          </a:bodyPr>
          <a:lstStyle/>
          <a:p>
            <a:r>
              <a:rPr lang="en-NZ" sz="3200" b="1" dirty="0"/>
              <a:t/>
            </a:r>
            <a:br>
              <a:rPr lang="en-NZ" sz="3200" b="1" dirty="0"/>
            </a:br>
            <a:r>
              <a:rPr lang="en-NZ" sz="3200" b="1" dirty="0"/>
              <a:t/>
            </a:r>
            <a:br>
              <a:rPr lang="en-NZ" sz="3200" b="1" dirty="0"/>
            </a:br>
            <a:r>
              <a:rPr lang="en-NZ" sz="2800" b="1" dirty="0"/>
              <a:t>NZ Curriculum Values – do we have a mandate for doing environmental project based learning?</a:t>
            </a:r>
            <a:r>
              <a:rPr lang="en-US" sz="5400" dirty="0"/>
              <a:t/>
            </a:r>
            <a:br>
              <a:rPr lang="en-US" sz="5400" dirty="0"/>
            </a:br>
            <a:endParaRPr lang="en-US" sz="5400" dirty="0"/>
          </a:p>
        </p:txBody>
      </p:sp>
      <p:sp>
        <p:nvSpPr>
          <p:cNvPr id="3" name="Content Placeholder 2"/>
          <p:cNvSpPr>
            <a:spLocks noGrp="1"/>
          </p:cNvSpPr>
          <p:nvPr>
            <p:ph sz="half" idx="1"/>
          </p:nvPr>
        </p:nvSpPr>
        <p:spPr>
          <a:xfrm>
            <a:off x="803564" y="2761643"/>
            <a:ext cx="3565236" cy="3334358"/>
          </a:xfrm>
          <a:ln w="57150">
            <a:solidFill>
              <a:schemeClr val="tx1"/>
            </a:solidFill>
          </a:ln>
        </p:spPr>
        <p:txBody>
          <a:bodyPr>
            <a:normAutofit fontScale="32500" lnSpcReduction="20000"/>
          </a:bodyPr>
          <a:lstStyle/>
          <a:p>
            <a:pPr marL="0" indent="0">
              <a:buNone/>
            </a:pPr>
            <a:endParaRPr lang="en-NZ" i="1" dirty="0"/>
          </a:p>
          <a:p>
            <a:r>
              <a:rPr lang="en-NZ" sz="6200" i="1" dirty="0"/>
              <a:t>creative, energetic, and enterprising</a:t>
            </a:r>
            <a:endParaRPr lang="en-US" sz="6200" i="1" dirty="0"/>
          </a:p>
          <a:p>
            <a:pPr lvl="0"/>
            <a:r>
              <a:rPr lang="en-NZ" sz="6200" i="1" dirty="0"/>
              <a:t>confident, connected, actively involved, and lifelong learners</a:t>
            </a:r>
            <a:endParaRPr lang="en-US" sz="6200" i="1" dirty="0"/>
          </a:p>
          <a:p>
            <a:pPr lvl="0"/>
            <a:r>
              <a:rPr lang="en-NZ" sz="6200" i="1" dirty="0"/>
              <a:t>contributors to the well being of New Zealand – social, cultural, economic and environmental</a:t>
            </a:r>
            <a:endParaRPr lang="en-US" sz="6200" i="1" dirty="0"/>
          </a:p>
          <a:p>
            <a:pPr lvl="0"/>
            <a:r>
              <a:rPr lang="en-NZ" sz="6200" i="1" dirty="0"/>
              <a:t>connected to the land and environment </a:t>
            </a:r>
            <a:endParaRPr lang="en-US" sz="6200" i="1" dirty="0"/>
          </a:p>
          <a:p>
            <a:pPr lvl="0"/>
            <a:r>
              <a:rPr lang="en-NZ" sz="6200" i="1" dirty="0"/>
              <a:t>members of communities </a:t>
            </a:r>
            <a:endParaRPr lang="en-US" sz="6200" i="1" dirty="0"/>
          </a:p>
          <a:p>
            <a:endParaRPr lang="en-US" dirty="0"/>
          </a:p>
        </p:txBody>
      </p:sp>
      <p:pic>
        <p:nvPicPr>
          <p:cNvPr id="5" name="Content Placeholder 4" descr="C:\Users\Jacqueline Knight\AppData\Local\Microsoft\Windows\INetCacheContent.Word\IMG_1190.jpg"/>
          <p:cNvPicPr>
            <a:picLocks noGrp="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47671" y="3777306"/>
            <a:ext cx="3172693" cy="2321982"/>
          </a:xfrm>
          <a:prstGeom prst="rect">
            <a:avLst/>
          </a:prstGeom>
          <a:noFill/>
          <a:ln>
            <a:noFill/>
          </a:ln>
        </p:spPr>
      </p:pic>
      <p:sp>
        <p:nvSpPr>
          <p:cNvPr id="6" name="TextBox 5"/>
          <p:cNvSpPr txBox="1"/>
          <p:nvPr/>
        </p:nvSpPr>
        <p:spPr>
          <a:xfrm>
            <a:off x="4978400" y="1542458"/>
            <a:ext cx="3318452" cy="1938992"/>
          </a:xfrm>
          <a:prstGeom prst="rect">
            <a:avLst/>
          </a:prstGeom>
          <a:noFill/>
          <a:ln w="47625">
            <a:solidFill>
              <a:schemeClr val="tx1"/>
            </a:solidFill>
          </a:ln>
        </p:spPr>
        <p:txBody>
          <a:bodyPr wrap="square" rtlCol="0">
            <a:spAutoFit/>
          </a:bodyPr>
          <a:lstStyle/>
          <a:p>
            <a:r>
              <a:rPr lang="en-NZ" sz="2000" i="1" dirty="0"/>
              <a:t>The curriculum encourages students to look to the future by exploring future focused issues as sustainability, citizenship, enterprise, and globalisation.</a:t>
            </a:r>
            <a:endParaRPr lang="en-US" sz="2000" i="1" dirty="0"/>
          </a:p>
        </p:txBody>
      </p:sp>
      <p:sp>
        <p:nvSpPr>
          <p:cNvPr id="7" name="TextBox 6"/>
          <p:cNvSpPr txBox="1"/>
          <p:nvPr/>
        </p:nvSpPr>
        <p:spPr>
          <a:xfrm>
            <a:off x="720436" y="1496291"/>
            <a:ext cx="3648364" cy="1015663"/>
          </a:xfrm>
          <a:prstGeom prst="rect">
            <a:avLst/>
          </a:prstGeom>
          <a:noFill/>
        </p:spPr>
        <p:txBody>
          <a:bodyPr wrap="square" rtlCol="0">
            <a:spAutoFit/>
          </a:bodyPr>
          <a:lstStyle/>
          <a:p>
            <a:pPr algn="just"/>
            <a:r>
              <a:rPr lang="en-NZ" sz="2000" b="1" dirty="0"/>
              <a:t>The NZ Curriculum vision states that it intends to produce young people who will be:</a:t>
            </a:r>
            <a:endParaRPr lang="en-US" sz="2000" dirty="0"/>
          </a:p>
        </p:txBody>
      </p:sp>
    </p:spTree>
    <p:extLst>
      <p:ext uri="{BB962C8B-B14F-4D97-AF65-F5344CB8AC3E}">
        <p14:creationId xmlns:p14="http://schemas.microsoft.com/office/powerpoint/2010/main" val="219634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9673" y="262963"/>
            <a:ext cx="4715164" cy="954107"/>
          </a:xfrm>
          <a:prstGeom prst="rect">
            <a:avLst/>
          </a:prstGeom>
          <a:noFill/>
        </p:spPr>
        <p:txBody>
          <a:bodyPr wrap="square" rtlCol="0">
            <a:spAutoFit/>
          </a:bodyPr>
          <a:lstStyle/>
          <a:p>
            <a:r>
              <a:rPr lang="en-NZ" sz="2800" b="1" dirty="0"/>
              <a:t>Tai </a:t>
            </a:r>
            <a:r>
              <a:rPr lang="en-NZ" sz="2800" b="1" dirty="0" err="1"/>
              <a:t>Tokerau</a:t>
            </a:r>
            <a:r>
              <a:rPr lang="en-NZ" sz="2800" b="1" dirty="0"/>
              <a:t> Northland Economic Action Plan</a:t>
            </a:r>
            <a:endParaRPr lang="en-US" sz="2800" dirty="0"/>
          </a:p>
        </p:txBody>
      </p:sp>
      <p:sp>
        <p:nvSpPr>
          <p:cNvPr id="8" name="TextBox 7"/>
          <p:cNvSpPr txBox="1"/>
          <p:nvPr/>
        </p:nvSpPr>
        <p:spPr>
          <a:xfrm>
            <a:off x="565727" y="1464206"/>
            <a:ext cx="2521528" cy="4524315"/>
          </a:xfrm>
          <a:prstGeom prst="rect">
            <a:avLst/>
          </a:prstGeom>
          <a:noFill/>
        </p:spPr>
        <p:txBody>
          <a:bodyPr wrap="square" rtlCol="0">
            <a:spAutoFit/>
          </a:bodyPr>
          <a:lstStyle/>
          <a:p>
            <a:pPr marL="285750" indent="-285750">
              <a:buFont typeface="Arial" panose="020B0604020202020204" pitchFamily="34" charset="0"/>
              <a:buChar char="•"/>
            </a:pPr>
            <a:r>
              <a:rPr lang="en-NZ" sz="2400" dirty="0"/>
              <a:t>Land and Water</a:t>
            </a:r>
          </a:p>
          <a:p>
            <a:endParaRPr lang="en-NZ" sz="2400" dirty="0"/>
          </a:p>
          <a:p>
            <a:pPr marL="285750" indent="-285750">
              <a:buFont typeface="Arial" panose="020B0604020202020204" pitchFamily="34" charset="0"/>
              <a:buChar char="•"/>
            </a:pPr>
            <a:r>
              <a:rPr lang="en-NZ" sz="2400" dirty="0"/>
              <a:t>Visitor Industry</a:t>
            </a:r>
          </a:p>
          <a:p>
            <a:endParaRPr lang="en-NZ" sz="2400" dirty="0"/>
          </a:p>
          <a:p>
            <a:pPr marL="285750" indent="-285750">
              <a:buFont typeface="Arial" panose="020B0604020202020204" pitchFamily="34" charset="0"/>
              <a:buChar char="•"/>
            </a:pPr>
            <a:r>
              <a:rPr lang="en-NZ" sz="2400" dirty="0"/>
              <a:t>Manufacturing services -  marine industry, </a:t>
            </a:r>
            <a:r>
              <a:rPr lang="en-NZ" sz="2400" dirty="0" err="1"/>
              <a:t>etc</a:t>
            </a:r>
            <a:endParaRPr lang="en-NZ" sz="2400" dirty="0"/>
          </a:p>
          <a:p>
            <a:endParaRPr lang="en-NZ" sz="2400" dirty="0"/>
          </a:p>
          <a:p>
            <a:pPr marL="285750" indent="-285750">
              <a:buFont typeface="Arial" panose="020B0604020202020204" pitchFamily="34" charset="0"/>
              <a:buChar char="•"/>
            </a:pPr>
            <a:r>
              <a:rPr lang="en-NZ" sz="2400" dirty="0"/>
              <a:t>Enablers – transport, </a:t>
            </a:r>
            <a:r>
              <a:rPr lang="en-NZ" sz="2400" dirty="0" err="1"/>
              <a:t>comms</a:t>
            </a:r>
            <a:r>
              <a:rPr lang="en-NZ" sz="2400" dirty="0"/>
              <a:t> </a:t>
            </a:r>
            <a:endParaRPr lang="en-US" sz="2400" dirty="0"/>
          </a:p>
        </p:txBody>
      </p:sp>
      <p:pic>
        <p:nvPicPr>
          <p:cNvPr id="9" name="Picture 8" descr="C:\Users\Jacqueline Knight\AppData\Local\Microsoft\Windows\INetCacheContent.Word\4. The four areas Tai-Tokerau-Northland-Economic-Action-Plan_Page_05.jpg"/>
          <p:cNvPicPr/>
          <p:nvPr/>
        </p:nvPicPr>
        <p:blipFill rotWithShape="1">
          <a:blip r:embed="rId2" cstate="screen">
            <a:extLst>
              <a:ext uri="{28A0092B-C50C-407E-A947-70E740481C1C}">
                <a14:useLocalDpi xmlns:a14="http://schemas.microsoft.com/office/drawing/2010/main"/>
              </a:ext>
            </a:extLst>
          </a:blip>
          <a:srcRect/>
          <a:stretch/>
        </p:blipFill>
        <p:spPr bwMode="auto">
          <a:xfrm>
            <a:off x="3380884" y="853952"/>
            <a:ext cx="5522595" cy="5504815"/>
          </a:xfrm>
          <a:prstGeom prst="ellipse">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141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acqueline Knight\AppData\Local\Microsoft\Windows\INetCacheContent.Word\5 List of areas Tai-Tokerau-Northland-Economic-Action-Plan_Page_07.jpg"/>
          <p:cNvPicPr/>
          <p:nvPr/>
        </p:nvPicPr>
        <p:blipFill rotWithShape="1">
          <a:blip r:embed="rId2" cstate="screen">
            <a:extLst>
              <a:ext uri="{28A0092B-C50C-407E-A947-70E740481C1C}">
                <a14:useLocalDpi xmlns:a14="http://schemas.microsoft.com/office/drawing/2010/main"/>
              </a:ext>
            </a:extLst>
          </a:blip>
          <a:srcRect/>
          <a:stretch/>
        </p:blipFill>
        <p:spPr bwMode="auto">
          <a:xfrm>
            <a:off x="1413164" y="572656"/>
            <a:ext cx="6770254" cy="5246254"/>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xmlns="" id="{B73E06EC-7322-4B2D-A501-34CD36868EA1}"/>
              </a:ext>
            </a:extLst>
          </p:cNvPr>
          <p:cNvSpPr txBox="1"/>
          <p:nvPr/>
        </p:nvSpPr>
        <p:spPr>
          <a:xfrm>
            <a:off x="1413163" y="5837383"/>
            <a:ext cx="6650181" cy="1200329"/>
          </a:xfrm>
          <a:prstGeom prst="rect">
            <a:avLst/>
          </a:prstGeom>
          <a:noFill/>
        </p:spPr>
        <p:txBody>
          <a:bodyPr wrap="square" rtlCol="0">
            <a:spAutoFit/>
          </a:bodyPr>
          <a:lstStyle/>
          <a:p>
            <a:r>
              <a:rPr lang="en-NZ" dirty="0"/>
              <a:t>At least five of the seven economic opportunities in Northland are based in the environment and involve a degree of practical, outdoors work.</a:t>
            </a:r>
            <a:endParaRPr lang="en-US" dirty="0"/>
          </a:p>
          <a:p>
            <a:endParaRPr lang="en-US" dirty="0"/>
          </a:p>
        </p:txBody>
      </p:sp>
    </p:spTree>
    <p:extLst>
      <p:ext uri="{BB962C8B-B14F-4D97-AF65-F5344CB8AC3E}">
        <p14:creationId xmlns:p14="http://schemas.microsoft.com/office/powerpoint/2010/main" val="407881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cqueline Knight\AppData\Local\Microsoft\Windows\INetCacheContent.Word\6. Water and Land Tai-Tokerau-Northland-Economic-Action-Plan_Page_18.jpg"/>
          <p:cNvPicPr/>
          <p:nvPr/>
        </p:nvPicPr>
        <p:blipFill rotWithShape="1">
          <a:blip r:embed="rId2" cstate="screen">
            <a:extLst>
              <a:ext uri="{28A0092B-C50C-407E-A947-70E740481C1C}">
                <a14:useLocalDpi xmlns:a14="http://schemas.microsoft.com/office/drawing/2010/main"/>
              </a:ext>
            </a:extLst>
          </a:blip>
          <a:srcRect/>
          <a:stretch/>
        </p:blipFill>
        <p:spPr bwMode="auto">
          <a:xfrm>
            <a:off x="2031999" y="1070848"/>
            <a:ext cx="4895274" cy="4716303"/>
          </a:xfrm>
          <a:prstGeom prst="ellipse">
            <a:avLst/>
          </a:prstGeom>
          <a:noFill/>
          <a:ln>
            <a:noFill/>
          </a:ln>
          <a:extLst>
            <a:ext uri="{53640926-AAD7-44d8-BBD7-CCE9431645EC}">
              <a14:shadowObscured xmlns:a14="http://schemas.microsoft.com/office/drawing/2010/main"/>
            </a:ext>
          </a:extLst>
        </p:spPr>
      </p:pic>
      <p:sp>
        <p:nvSpPr>
          <p:cNvPr id="2" name="TextBox 1"/>
          <p:cNvSpPr txBox="1"/>
          <p:nvPr/>
        </p:nvSpPr>
        <p:spPr>
          <a:xfrm>
            <a:off x="6031346" y="5394036"/>
            <a:ext cx="2382981" cy="923330"/>
          </a:xfrm>
          <a:prstGeom prst="rect">
            <a:avLst/>
          </a:prstGeom>
          <a:noFill/>
        </p:spPr>
        <p:txBody>
          <a:bodyPr wrap="square" rtlCol="0">
            <a:spAutoFit/>
          </a:bodyPr>
          <a:lstStyle/>
          <a:p>
            <a:r>
              <a:rPr lang="en-NZ" b="1" dirty="0"/>
              <a:t>Agribusiness AS for year 12 and 13 released this October</a:t>
            </a:r>
            <a:endParaRPr lang="en-US" b="1" dirty="0"/>
          </a:p>
        </p:txBody>
      </p:sp>
      <p:sp>
        <p:nvSpPr>
          <p:cNvPr id="3" name="TextBox 2">
            <a:extLst>
              <a:ext uri="{FF2B5EF4-FFF2-40B4-BE49-F238E27FC236}">
                <a16:creationId xmlns:a16="http://schemas.microsoft.com/office/drawing/2014/main" xmlns="" id="{2F3F8C41-F2ED-42CA-9945-4F55B8C94C95}"/>
              </a:ext>
            </a:extLst>
          </p:cNvPr>
          <p:cNvSpPr txBox="1"/>
          <p:nvPr/>
        </p:nvSpPr>
        <p:spPr>
          <a:xfrm>
            <a:off x="1043710" y="296948"/>
            <a:ext cx="7592290" cy="923330"/>
          </a:xfrm>
          <a:prstGeom prst="rect">
            <a:avLst/>
          </a:prstGeom>
          <a:noFill/>
        </p:spPr>
        <p:txBody>
          <a:bodyPr wrap="square" rtlCol="0">
            <a:spAutoFit/>
          </a:bodyPr>
          <a:lstStyle/>
          <a:p>
            <a:r>
              <a:rPr lang="en-NZ" dirty="0"/>
              <a:t>Where development is going – how the future of our local industry is going to look:</a:t>
            </a:r>
            <a:endParaRPr lang="en-US" dirty="0"/>
          </a:p>
          <a:p>
            <a:endParaRPr lang="en-US" dirty="0"/>
          </a:p>
        </p:txBody>
      </p:sp>
    </p:spTree>
    <p:extLst>
      <p:ext uri="{BB962C8B-B14F-4D97-AF65-F5344CB8AC3E}">
        <p14:creationId xmlns:p14="http://schemas.microsoft.com/office/powerpoint/2010/main" val="12573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79" y="409496"/>
            <a:ext cx="8459932" cy="493425"/>
          </a:xfrm>
        </p:spPr>
        <p:txBody>
          <a:bodyPr>
            <a:noAutofit/>
          </a:bodyPr>
          <a:lstStyle/>
          <a:p>
            <a:r>
              <a:rPr lang="en-NZ" sz="2800" b="1" dirty="0"/>
              <a:t/>
            </a:r>
            <a:br>
              <a:rPr lang="en-NZ" sz="2800" b="1" dirty="0"/>
            </a:br>
            <a:r>
              <a:rPr lang="en-NZ" sz="2800" b="1" dirty="0"/>
              <a:t/>
            </a:r>
            <a:br>
              <a:rPr lang="en-NZ" sz="2800" b="1" dirty="0"/>
            </a:br>
            <a:r>
              <a:rPr lang="en-NZ" sz="2800" dirty="0"/>
              <a:t/>
            </a:r>
            <a:br>
              <a:rPr lang="en-NZ" sz="2800" dirty="0"/>
            </a:br>
            <a:r>
              <a:rPr lang="en-NZ" sz="2800" b="1" dirty="0"/>
              <a:t/>
            </a:r>
            <a:br>
              <a:rPr lang="en-NZ" sz="2800" b="1" dirty="0"/>
            </a:br>
            <a:r>
              <a:rPr lang="en-NZ" sz="2800" b="1" dirty="0"/>
              <a:t/>
            </a:r>
            <a:br>
              <a:rPr lang="en-NZ" sz="2800" b="1" dirty="0"/>
            </a:br>
            <a:endParaRPr lang="en-US" sz="3600" b="1" dirty="0"/>
          </a:p>
        </p:txBody>
      </p:sp>
      <p:sp>
        <p:nvSpPr>
          <p:cNvPr id="5" name="Content Placeholder 4"/>
          <p:cNvSpPr>
            <a:spLocks noGrp="1"/>
          </p:cNvSpPr>
          <p:nvPr>
            <p:ph idx="1"/>
          </p:nvPr>
        </p:nvSpPr>
        <p:spPr>
          <a:xfrm>
            <a:off x="505641" y="1422752"/>
            <a:ext cx="4352686" cy="5057832"/>
          </a:xfrm>
        </p:spPr>
        <p:txBody>
          <a:bodyPr>
            <a:noAutofit/>
          </a:bodyPr>
          <a:lstStyle/>
          <a:p>
            <a:r>
              <a:rPr lang="en-NZ" sz="1800" dirty="0"/>
              <a:t>Integrate mainstream/theoretical knowledge back into practical experiences.</a:t>
            </a:r>
          </a:p>
          <a:p>
            <a:r>
              <a:rPr lang="en-NZ" sz="1800" dirty="0"/>
              <a:t>Take place in the mainstream timetable and are therefore valued and have time to take place rather than with additional teacher in  extra curricular times.</a:t>
            </a:r>
          </a:p>
          <a:p>
            <a:r>
              <a:rPr lang="en-NZ" sz="1800" dirty="0"/>
              <a:t>Use current teachers and curriculum and  funding.</a:t>
            </a:r>
          </a:p>
          <a:p>
            <a:r>
              <a:rPr lang="en-NZ" sz="1800" dirty="0"/>
              <a:t>Inspires and guides our young people into careers that reflect who they are, can sustain them as well as the environment and community they live in. </a:t>
            </a:r>
          </a:p>
          <a:p>
            <a:r>
              <a:rPr lang="en-NZ" sz="1800" dirty="0"/>
              <a:t>Are inquiry based to some degree and start from the students own knowledge, background and interests to create personal relevance.</a:t>
            </a:r>
          </a:p>
        </p:txBody>
      </p:sp>
      <p:sp>
        <p:nvSpPr>
          <p:cNvPr id="3" name="TextBox 2">
            <a:extLst>
              <a:ext uri="{FF2B5EF4-FFF2-40B4-BE49-F238E27FC236}">
                <a16:creationId xmlns:a16="http://schemas.microsoft.com/office/drawing/2014/main" xmlns="" id="{96C8F7D7-96F9-40E1-BDCC-31F0668DBDD7}"/>
              </a:ext>
            </a:extLst>
          </p:cNvPr>
          <p:cNvSpPr txBox="1"/>
          <p:nvPr/>
        </p:nvSpPr>
        <p:spPr>
          <a:xfrm>
            <a:off x="505641" y="288819"/>
            <a:ext cx="8022566" cy="892552"/>
          </a:xfrm>
          <a:prstGeom prst="rect">
            <a:avLst/>
          </a:prstGeom>
          <a:noFill/>
        </p:spPr>
        <p:txBody>
          <a:bodyPr wrap="square" rtlCol="0">
            <a:spAutoFit/>
          </a:bodyPr>
          <a:lstStyle/>
          <a:p>
            <a:r>
              <a:rPr lang="en-NZ" sz="2800" b="1" dirty="0"/>
              <a:t>Summarizing</a:t>
            </a:r>
            <a:r>
              <a:rPr lang="en-NZ" sz="2000" b="1" dirty="0"/>
              <a:t>: </a:t>
            </a:r>
            <a:r>
              <a:rPr lang="en-NZ" sz="2400" b="1" dirty="0"/>
              <a:t>To meet the needs of teachers, industry, community and students we require school programmes that:</a:t>
            </a:r>
            <a:endParaRPr lang="en-US" sz="2000" dirty="0"/>
          </a:p>
        </p:txBody>
      </p:sp>
      <p:pic>
        <p:nvPicPr>
          <p:cNvPr id="7" name="Picture 6" descr="C:\Users\Jacqueline Knight\AppData\Local\Microsoft\Windows\INetCacheContent.Word\IMG_0711.jpg">
            <a:extLst>
              <a:ext uri="{FF2B5EF4-FFF2-40B4-BE49-F238E27FC236}">
                <a16:creationId xmlns:a16="http://schemas.microsoft.com/office/drawing/2014/main" xmlns="" id="{2BF5CBB1-BC66-4A1A-A975-73FCD6DC1A68}"/>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3220" y="1538182"/>
            <a:ext cx="3294987" cy="2335414"/>
          </a:xfrm>
          <a:prstGeom prst="rect">
            <a:avLst/>
          </a:prstGeom>
          <a:noFill/>
          <a:ln>
            <a:noFill/>
          </a:ln>
        </p:spPr>
      </p:pic>
      <p:sp>
        <p:nvSpPr>
          <p:cNvPr id="8" name="TextBox 7">
            <a:extLst>
              <a:ext uri="{FF2B5EF4-FFF2-40B4-BE49-F238E27FC236}">
                <a16:creationId xmlns:a16="http://schemas.microsoft.com/office/drawing/2014/main" xmlns="" id="{74DD22E4-AA2D-4137-9F91-284C3A77C9DB}"/>
              </a:ext>
            </a:extLst>
          </p:cNvPr>
          <p:cNvSpPr txBox="1"/>
          <p:nvPr/>
        </p:nvSpPr>
        <p:spPr>
          <a:xfrm>
            <a:off x="5233220" y="3951668"/>
            <a:ext cx="3594538" cy="523220"/>
          </a:xfrm>
          <a:prstGeom prst="rect">
            <a:avLst/>
          </a:prstGeom>
          <a:noFill/>
        </p:spPr>
        <p:txBody>
          <a:bodyPr wrap="square" rtlCol="0">
            <a:spAutoFit/>
          </a:bodyPr>
          <a:lstStyle/>
          <a:p>
            <a:r>
              <a:rPr lang="en-NZ" sz="1400" i="1" dirty="0" err="1"/>
              <a:t>Mangakahia</a:t>
            </a:r>
            <a:r>
              <a:rPr lang="en-NZ" sz="1400" i="1" dirty="0"/>
              <a:t> Area School students measure </a:t>
            </a:r>
            <a:r>
              <a:rPr lang="en-NZ" sz="1400" i="1" dirty="0" err="1"/>
              <a:t>elvers</a:t>
            </a:r>
            <a:r>
              <a:rPr lang="en-NZ" sz="1400" i="1" dirty="0"/>
              <a:t>.</a:t>
            </a:r>
            <a:endParaRPr lang="en-US" sz="1400" i="1" dirty="0"/>
          </a:p>
        </p:txBody>
      </p:sp>
      <p:sp>
        <p:nvSpPr>
          <p:cNvPr id="10" name="TextBox 9">
            <a:extLst>
              <a:ext uri="{FF2B5EF4-FFF2-40B4-BE49-F238E27FC236}">
                <a16:creationId xmlns:a16="http://schemas.microsoft.com/office/drawing/2014/main" xmlns="" id="{AB2A3C08-4DB1-4822-B962-ADC6F7D11C0C}"/>
              </a:ext>
            </a:extLst>
          </p:cNvPr>
          <p:cNvSpPr txBox="1"/>
          <p:nvPr/>
        </p:nvSpPr>
        <p:spPr>
          <a:xfrm>
            <a:off x="4930014" y="4617572"/>
            <a:ext cx="3897744" cy="1200329"/>
          </a:xfrm>
          <a:prstGeom prst="rect">
            <a:avLst/>
          </a:prstGeom>
          <a:noFill/>
        </p:spPr>
        <p:txBody>
          <a:bodyPr wrap="square" rtlCol="0">
            <a:spAutoFit/>
          </a:bodyPr>
          <a:lstStyle/>
          <a:p>
            <a:pPr marL="285750" indent="-285750">
              <a:buFont typeface="Arial" panose="020B0604020202020204" pitchFamily="34" charset="0"/>
              <a:buChar char="•"/>
            </a:pPr>
            <a:r>
              <a:rPr lang="en-NZ" dirty="0"/>
              <a:t>Create engaging and enjoyable teaching and learning experiences that prepare young people for working in our industries.</a:t>
            </a:r>
          </a:p>
        </p:txBody>
      </p:sp>
      <p:sp>
        <p:nvSpPr>
          <p:cNvPr id="11" name="TextBox 10">
            <a:extLst>
              <a:ext uri="{FF2B5EF4-FFF2-40B4-BE49-F238E27FC236}">
                <a16:creationId xmlns:a16="http://schemas.microsoft.com/office/drawing/2014/main" xmlns="" id="{D133476F-521B-43F0-A082-E7DC3DD5A01E}"/>
              </a:ext>
            </a:extLst>
          </p:cNvPr>
          <p:cNvSpPr txBox="1"/>
          <p:nvPr/>
        </p:nvSpPr>
        <p:spPr>
          <a:xfrm>
            <a:off x="5233220" y="6149711"/>
            <a:ext cx="3621427" cy="430887"/>
          </a:xfrm>
          <a:prstGeom prst="rect">
            <a:avLst/>
          </a:prstGeom>
          <a:noFill/>
          <a:ln w="31750">
            <a:solidFill>
              <a:schemeClr val="accent1"/>
            </a:solidFill>
          </a:ln>
        </p:spPr>
        <p:txBody>
          <a:bodyPr wrap="square" rtlCol="0">
            <a:spAutoFit/>
          </a:bodyPr>
          <a:lstStyle/>
          <a:p>
            <a:r>
              <a:rPr lang="en-NZ" sz="2200" b="1" dirty="0">
                <a:solidFill>
                  <a:srgbClr val="0A87A4"/>
                </a:solidFill>
              </a:rPr>
              <a:t>So what might one look like?</a:t>
            </a:r>
            <a:endParaRPr lang="en-US" sz="2200" b="1" dirty="0">
              <a:solidFill>
                <a:srgbClr val="0A87A4"/>
              </a:solidFill>
            </a:endParaRPr>
          </a:p>
        </p:txBody>
      </p:sp>
      <p:sp>
        <p:nvSpPr>
          <p:cNvPr id="4" name="Rectangle 3">
            <a:extLst>
              <a:ext uri="{FF2B5EF4-FFF2-40B4-BE49-F238E27FC236}">
                <a16:creationId xmlns:a16="http://schemas.microsoft.com/office/drawing/2014/main" xmlns="" id="{F6E24DA1-71E5-442D-9ACF-291825870D6D}"/>
              </a:ext>
            </a:extLst>
          </p:cNvPr>
          <p:cNvSpPr/>
          <p:nvPr/>
        </p:nvSpPr>
        <p:spPr>
          <a:xfrm rot="19286293">
            <a:off x="2377228" y="2460280"/>
            <a:ext cx="4114800" cy="2246769"/>
          </a:xfrm>
          <a:prstGeom prst="rect">
            <a:avLst/>
          </a:prstGeom>
          <a:noFill/>
        </p:spPr>
        <p:txBody>
          <a:bodyPr wrap="square" lIns="91440" tIns="45720" rIns="91440" bIns="45720">
            <a:spAutoFit/>
          </a:bodyPr>
          <a:lstStyle/>
          <a:p>
            <a:pPr algn="ctr"/>
            <a:r>
              <a:rPr lang="en-NZ" sz="14000" b="1" dirty="0">
                <a:ln w="6350">
                  <a:noFill/>
                  <a:prstDash val="solid"/>
                </a:ln>
                <a:solidFill>
                  <a:srgbClr val="FFFFFF">
                    <a:alpha val="43000"/>
                  </a:srgbClr>
                </a:solidFill>
                <a:effectLst>
                  <a:outerShdw dist="38100" dir="2700000" algn="tl" rotWithShape="0">
                    <a:schemeClr val="accent2"/>
                  </a:outerShdw>
                </a:effectLst>
              </a:rPr>
              <a:t>F</a:t>
            </a:r>
            <a:r>
              <a:rPr lang="en-US" sz="14000" b="1" dirty="0">
                <a:ln w="6350">
                  <a:noFill/>
                  <a:prstDash val="solid"/>
                </a:ln>
                <a:solidFill>
                  <a:srgbClr val="FFFFFF">
                    <a:alpha val="43000"/>
                  </a:srgbClr>
                </a:solidFill>
                <a:effectLst>
                  <a:outerShdw dist="38100" dir="2700000" algn="tl" rotWithShape="0">
                    <a:schemeClr val="accent2"/>
                  </a:outerShdw>
                </a:effectLst>
              </a:rPr>
              <a:t>REE</a:t>
            </a:r>
            <a:endParaRPr lang="en-US" sz="14000" b="1" cap="none" spc="0" dirty="0">
              <a:ln w="6350">
                <a:noFill/>
                <a:prstDash val="solid"/>
              </a:ln>
              <a:solidFill>
                <a:srgbClr val="FFFFFF">
                  <a:alpha val="43000"/>
                </a:srgb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29747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612" y="1219200"/>
            <a:ext cx="5394037" cy="5394036"/>
          </a:xfrm>
        </p:spPr>
        <p:txBody>
          <a:bodyPr>
            <a:normAutofit fontScale="32500" lnSpcReduction="20000"/>
          </a:bodyPr>
          <a:lstStyle/>
          <a:p>
            <a:pPr marL="0" indent="0">
              <a:buNone/>
            </a:pPr>
            <a:r>
              <a:rPr lang="en-NZ" sz="4900" b="1" dirty="0"/>
              <a:t>Start up – Term 1 Identifying the situation</a:t>
            </a:r>
          </a:p>
          <a:p>
            <a:r>
              <a:rPr lang="en-NZ" sz="5200" dirty="0"/>
              <a:t>Logging and deforestation of the Kaipara, transportation, population changes, technology changes over time </a:t>
            </a:r>
            <a:r>
              <a:rPr lang="en-NZ" sz="5200" dirty="0">
                <a:solidFill>
                  <a:srgbClr val="FF0000"/>
                </a:solidFill>
              </a:rPr>
              <a:t>(history, literacy, geography, technology, drama)</a:t>
            </a:r>
          </a:p>
          <a:p>
            <a:r>
              <a:rPr lang="en-NZ" sz="5200" dirty="0"/>
              <a:t>Oyster farming, fishing industry, eel farming </a:t>
            </a:r>
            <a:r>
              <a:rPr lang="en-NZ" sz="5200" dirty="0">
                <a:solidFill>
                  <a:srgbClr val="FF0000"/>
                </a:solidFill>
              </a:rPr>
              <a:t>(ag/</a:t>
            </a:r>
            <a:r>
              <a:rPr lang="en-NZ" sz="5200" dirty="0" err="1">
                <a:solidFill>
                  <a:srgbClr val="FF0000"/>
                </a:solidFill>
              </a:rPr>
              <a:t>hort</a:t>
            </a:r>
            <a:r>
              <a:rPr lang="en-NZ" sz="5200" dirty="0">
                <a:solidFill>
                  <a:srgbClr val="FF0000"/>
                </a:solidFill>
              </a:rPr>
              <a:t>, </a:t>
            </a:r>
            <a:r>
              <a:rPr lang="en-NZ" sz="5200" dirty="0" err="1">
                <a:solidFill>
                  <a:srgbClr val="FF0000"/>
                </a:solidFill>
              </a:rPr>
              <a:t>science,media</a:t>
            </a:r>
            <a:r>
              <a:rPr lang="en-NZ" sz="5200" dirty="0">
                <a:solidFill>
                  <a:srgbClr val="FF0000"/>
                </a:solidFill>
              </a:rPr>
              <a:t> commerce, health and safety, numeracy)</a:t>
            </a:r>
          </a:p>
          <a:p>
            <a:r>
              <a:rPr lang="en-NZ" sz="5200" dirty="0"/>
              <a:t>Recreational uses </a:t>
            </a:r>
            <a:r>
              <a:rPr lang="en-NZ" sz="5200" dirty="0">
                <a:solidFill>
                  <a:srgbClr val="FF0000"/>
                </a:solidFill>
              </a:rPr>
              <a:t>(PE, tourism, business studies, media)</a:t>
            </a:r>
          </a:p>
          <a:p>
            <a:r>
              <a:rPr lang="en-NZ" sz="5200" dirty="0"/>
              <a:t>Land forms, habitats and species </a:t>
            </a:r>
            <a:r>
              <a:rPr lang="en-NZ" sz="5200" dirty="0">
                <a:solidFill>
                  <a:srgbClr val="FF0000"/>
                </a:solidFill>
              </a:rPr>
              <a:t>(science, statistics, literacy, numeracy)</a:t>
            </a:r>
          </a:p>
          <a:p>
            <a:r>
              <a:rPr lang="en-NZ" sz="5200" dirty="0"/>
              <a:t>Local businesses and community organisations </a:t>
            </a:r>
            <a:r>
              <a:rPr lang="en-NZ" sz="5200" dirty="0">
                <a:solidFill>
                  <a:srgbClr val="FF0000"/>
                </a:solidFill>
              </a:rPr>
              <a:t>(geography, business studies, tourism)</a:t>
            </a:r>
          </a:p>
          <a:p>
            <a:pPr marL="0" indent="0">
              <a:buNone/>
            </a:pPr>
            <a:r>
              <a:rPr lang="en-NZ" sz="4900" b="1" dirty="0"/>
              <a:t>Term 2/3 Exploring alternatives</a:t>
            </a:r>
          </a:p>
          <a:p>
            <a:r>
              <a:rPr lang="en-NZ" sz="5200" dirty="0"/>
              <a:t>Issues – (inquiry based learning) silting, water quality, overfishing, rare species, pest species, human impacts, etc </a:t>
            </a:r>
            <a:r>
              <a:rPr lang="en-NZ" sz="5200" dirty="0">
                <a:solidFill>
                  <a:srgbClr val="FF0000"/>
                </a:solidFill>
              </a:rPr>
              <a:t>(science, sustainability, statistics, numeracy, economics, drama, critical thinking)</a:t>
            </a:r>
          </a:p>
          <a:p>
            <a:pPr marL="0" indent="0">
              <a:buNone/>
            </a:pPr>
            <a:r>
              <a:rPr lang="en-NZ" sz="4900" b="1" dirty="0"/>
              <a:t>Term 3/4  Taking Action</a:t>
            </a:r>
            <a:endParaRPr lang="en-NZ" sz="4900" dirty="0">
              <a:solidFill>
                <a:srgbClr val="FF0000"/>
              </a:solidFill>
            </a:endParaRPr>
          </a:p>
          <a:p>
            <a:r>
              <a:rPr lang="en-NZ" sz="5200" dirty="0"/>
              <a:t>Actions - Starting with a feasibility study – which issue shall we act on? </a:t>
            </a:r>
            <a:r>
              <a:rPr lang="en-NZ" sz="5200" dirty="0" err="1"/>
              <a:t>Eg</a:t>
            </a:r>
            <a:r>
              <a:rPr lang="en-NZ" sz="5200" dirty="0"/>
              <a:t>. lobbying, pest control, tree planting, protecting waterways, </a:t>
            </a:r>
            <a:r>
              <a:rPr lang="en-NZ" sz="5200" dirty="0" err="1"/>
              <a:t>etc</a:t>
            </a:r>
            <a:r>
              <a:rPr lang="en-NZ" sz="5200" dirty="0"/>
              <a:t> </a:t>
            </a:r>
            <a:r>
              <a:rPr lang="en-NZ" sz="5200" dirty="0">
                <a:solidFill>
                  <a:srgbClr val="FF0000"/>
                </a:solidFill>
              </a:rPr>
              <a:t>(ag/</a:t>
            </a:r>
            <a:r>
              <a:rPr lang="en-NZ" sz="5200" dirty="0" err="1">
                <a:solidFill>
                  <a:srgbClr val="FF0000"/>
                </a:solidFill>
              </a:rPr>
              <a:t>hort</a:t>
            </a:r>
            <a:r>
              <a:rPr lang="en-NZ" sz="5200" dirty="0">
                <a:solidFill>
                  <a:srgbClr val="FF0000"/>
                </a:solidFill>
              </a:rPr>
              <a:t>, vocational learning, problem solving, </a:t>
            </a:r>
            <a:r>
              <a:rPr lang="en-NZ" sz="5200" dirty="0" err="1">
                <a:solidFill>
                  <a:srgbClr val="FF0000"/>
                </a:solidFill>
              </a:rPr>
              <a:t>etc</a:t>
            </a:r>
            <a:r>
              <a:rPr lang="en-NZ" sz="5200" dirty="0"/>
              <a:t>). </a:t>
            </a:r>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524" y="1219200"/>
            <a:ext cx="2571750" cy="3429000"/>
          </a:xfrm>
          <a:prstGeom prst="rect">
            <a:avLst/>
          </a:prstGeom>
        </p:spPr>
      </p:pic>
      <p:sp>
        <p:nvSpPr>
          <p:cNvPr id="6" name="TextBox 5"/>
          <p:cNvSpPr txBox="1"/>
          <p:nvPr/>
        </p:nvSpPr>
        <p:spPr>
          <a:xfrm>
            <a:off x="5978524" y="4648200"/>
            <a:ext cx="2571750" cy="1077218"/>
          </a:xfrm>
          <a:prstGeom prst="rect">
            <a:avLst/>
          </a:prstGeom>
          <a:noFill/>
        </p:spPr>
        <p:txBody>
          <a:bodyPr wrap="square" rtlCol="0">
            <a:spAutoFit/>
          </a:bodyPr>
          <a:lstStyle/>
          <a:p>
            <a:r>
              <a:rPr lang="en-NZ" sz="1600" b="1" i="1" dirty="0" err="1"/>
              <a:t>Ruawai</a:t>
            </a:r>
            <a:r>
              <a:rPr lang="en-NZ" sz="1600" b="1" i="1" dirty="0"/>
              <a:t> College students brushing up on their local history at </a:t>
            </a:r>
            <a:r>
              <a:rPr lang="en-NZ" sz="1600" b="1" i="1" dirty="0" err="1"/>
              <a:t>Matakohe</a:t>
            </a:r>
            <a:r>
              <a:rPr lang="en-NZ" sz="1600" b="1" i="1" dirty="0"/>
              <a:t> Museum</a:t>
            </a:r>
            <a:endParaRPr lang="en-US" sz="1600" b="1" i="1" dirty="0"/>
          </a:p>
        </p:txBody>
      </p:sp>
      <p:sp>
        <p:nvSpPr>
          <p:cNvPr id="2" name="TextBox 1">
            <a:extLst>
              <a:ext uri="{FF2B5EF4-FFF2-40B4-BE49-F238E27FC236}">
                <a16:creationId xmlns:a16="http://schemas.microsoft.com/office/drawing/2014/main" xmlns="" id="{AFACA362-CC7C-490A-94E7-57466DF193CC}"/>
              </a:ext>
            </a:extLst>
          </p:cNvPr>
          <p:cNvSpPr txBox="1"/>
          <p:nvPr/>
        </p:nvSpPr>
        <p:spPr>
          <a:xfrm>
            <a:off x="397164" y="157325"/>
            <a:ext cx="8406917" cy="1200329"/>
          </a:xfrm>
          <a:prstGeom prst="rect">
            <a:avLst/>
          </a:prstGeom>
          <a:noFill/>
        </p:spPr>
        <p:txBody>
          <a:bodyPr wrap="none" rtlCol="0">
            <a:spAutoFit/>
          </a:bodyPr>
          <a:lstStyle/>
          <a:p>
            <a:r>
              <a:rPr lang="en-NZ" sz="2400" b="1" dirty="0"/>
              <a:t>A cross curricular programme across a whole year level</a:t>
            </a:r>
          </a:p>
          <a:p>
            <a:r>
              <a:rPr lang="en-NZ" sz="2400" b="1" dirty="0" err="1"/>
              <a:t>Ruawai</a:t>
            </a:r>
            <a:r>
              <a:rPr lang="en-NZ" sz="2400" b="1" dirty="0"/>
              <a:t> College </a:t>
            </a:r>
            <a:r>
              <a:rPr lang="en-NZ" sz="2400" b="1" dirty="0">
                <a:solidFill>
                  <a:schemeClr val="accent1">
                    <a:lumMod val="75000"/>
                  </a:schemeClr>
                </a:solidFill>
              </a:rPr>
              <a:t>Our Big Blue Back Yard – Junior programme 2017</a:t>
            </a:r>
          </a:p>
          <a:p>
            <a:endParaRPr lang="en-US" sz="2400" dirty="0"/>
          </a:p>
        </p:txBody>
      </p:sp>
      <p:sp>
        <p:nvSpPr>
          <p:cNvPr id="4" name="TextBox 3">
            <a:extLst>
              <a:ext uri="{FF2B5EF4-FFF2-40B4-BE49-F238E27FC236}">
                <a16:creationId xmlns:a16="http://schemas.microsoft.com/office/drawing/2014/main" xmlns="" id="{CF89BB5E-5AD1-4730-8D65-31E4437D6B09}"/>
              </a:ext>
            </a:extLst>
          </p:cNvPr>
          <p:cNvSpPr txBox="1"/>
          <p:nvPr/>
        </p:nvSpPr>
        <p:spPr>
          <a:xfrm>
            <a:off x="5305425" y="6175146"/>
            <a:ext cx="3714749" cy="400110"/>
          </a:xfrm>
          <a:prstGeom prst="rect">
            <a:avLst/>
          </a:prstGeom>
          <a:noFill/>
        </p:spPr>
        <p:txBody>
          <a:bodyPr wrap="square" rtlCol="0">
            <a:spAutoFit/>
          </a:bodyPr>
          <a:lstStyle/>
          <a:p>
            <a:r>
              <a:rPr lang="en-NZ" sz="2000" b="1" dirty="0">
                <a:solidFill>
                  <a:srgbClr val="339966"/>
                </a:solidFill>
              </a:rPr>
              <a:t>2018 Our Big Green Backyard ...</a:t>
            </a:r>
            <a:endParaRPr lang="en-US" sz="2000" b="1" dirty="0">
              <a:solidFill>
                <a:srgbClr val="339966"/>
              </a:solidFill>
            </a:endParaRPr>
          </a:p>
        </p:txBody>
      </p:sp>
    </p:spTree>
    <p:extLst>
      <p:ext uri="{BB962C8B-B14F-4D97-AF65-F5344CB8AC3E}">
        <p14:creationId xmlns:p14="http://schemas.microsoft.com/office/powerpoint/2010/main" val="87569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5" y="369455"/>
            <a:ext cx="7886700" cy="794328"/>
          </a:xfrm>
        </p:spPr>
        <p:txBody>
          <a:bodyPr>
            <a:normAutofit fontScale="90000"/>
          </a:bodyPr>
          <a:lstStyle/>
          <a:p>
            <a:r>
              <a:rPr lang="en-NZ" sz="2700" b="1" dirty="0"/>
              <a:t/>
            </a:r>
            <a:br>
              <a:rPr lang="en-NZ" sz="2700" b="1" dirty="0"/>
            </a:br>
            <a:r>
              <a:rPr lang="en-NZ" sz="2700" b="1" dirty="0"/>
              <a:t>Explore a Local Industry:  Horticulture</a:t>
            </a:r>
            <a:r>
              <a:rPr lang="en-US" dirty="0"/>
              <a:t/>
            </a:r>
            <a:br>
              <a:rPr lang="en-US" dirty="0"/>
            </a:br>
            <a:endParaRPr lang="en-US" dirty="0"/>
          </a:p>
        </p:txBody>
      </p:sp>
      <p:sp>
        <p:nvSpPr>
          <p:cNvPr id="3" name="Content Placeholder 2"/>
          <p:cNvSpPr>
            <a:spLocks noGrp="1"/>
          </p:cNvSpPr>
          <p:nvPr>
            <p:ph idx="1"/>
          </p:nvPr>
        </p:nvSpPr>
        <p:spPr>
          <a:xfrm>
            <a:off x="628650" y="1339275"/>
            <a:ext cx="7886700" cy="4922979"/>
          </a:xfrm>
        </p:spPr>
        <p:txBody>
          <a:bodyPr>
            <a:normAutofit/>
          </a:bodyPr>
          <a:lstStyle/>
          <a:p>
            <a:pPr marL="0" indent="0">
              <a:buNone/>
            </a:pPr>
            <a:r>
              <a:rPr lang="en-NZ" sz="1600" dirty="0"/>
              <a:t>Look at the </a:t>
            </a:r>
            <a:r>
              <a:rPr lang="en-NZ" sz="1600" b="1" dirty="0">
                <a:solidFill>
                  <a:srgbClr val="FF0000"/>
                </a:solidFill>
              </a:rPr>
              <a:t>history</a:t>
            </a:r>
            <a:r>
              <a:rPr lang="en-NZ" sz="1600" dirty="0"/>
              <a:t> of your industry – when and where were the plants first grown in NZ?</a:t>
            </a:r>
            <a:endParaRPr lang="en-US" sz="1600" dirty="0"/>
          </a:p>
          <a:p>
            <a:pPr marL="0" indent="0">
              <a:buNone/>
            </a:pPr>
            <a:r>
              <a:rPr lang="en-NZ" sz="1600" dirty="0"/>
              <a:t>What improvements have occurred over time – how has </a:t>
            </a:r>
            <a:r>
              <a:rPr lang="en-NZ" sz="1600" b="1" dirty="0">
                <a:solidFill>
                  <a:srgbClr val="FF0000"/>
                </a:solidFill>
              </a:rPr>
              <a:t>technology</a:t>
            </a:r>
            <a:r>
              <a:rPr lang="en-NZ" sz="1600" dirty="0"/>
              <a:t> changed the industry?</a:t>
            </a:r>
            <a:endParaRPr lang="en-US" sz="1600" b="1" dirty="0"/>
          </a:p>
          <a:p>
            <a:pPr marL="0" indent="0">
              <a:buNone/>
            </a:pPr>
            <a:r>
              <a:rPr lang="en-NZ" sz="1600" dirty="0"/>
              <a:t>What are requirements for propagation of the plants? Maintenance? Grow and look after 10 plants in nursery conditions </a:t>
            </a:r>
            <a:r>
              <a:rPr lang="en-NZ" sz="1600" b="1" dirty="0">
                <a:solidFill>
                  <a:srgbClr val="FF0000"/>
                </a:solidFill>
              </a:rPr>
              <a:t>(Horticulture)</a:t>
            </a:r>
            <a:endParaRPr lang="en-US" sz="1600" b="1" dirty="0">
              <a:solidFill>
                <a:srgbClr val="FF0000"/>
              </a:solidFill>
            </a:endParaRPr>
          </a:p>
          <a:p>
            <a:pPr marL="0" indent="0">
              <a:buNone/>
            </a:pPr>
            <a:r>
              <a:rPr lang="en-NZ" sz="1600" dirty="0"/>
              <a:t>How do the seasons effect the crop, the soil, climate? When is harvest? </a:t>
            </a:r>
            <a:r>
              <a:rPr lang="en-NZ" sz="1600" b="1" dirty="0">
                <a:solidFill>
                  <a:srgbClr val="FF0000"/>
                </a:solidFill>
              </a:rPr>
              <a:t>(Science/</a:t>
            </a:r>
            <a:r>
              <a:rPr lang="en-NZ" sz="1600" b="1" dirty="0" err="1">
                <a:solidFill>
                  <a:srgbClr val="FF0000"/>
                </a:solidFill>
              </a:rPr>
              <a:t>Hort</a:t>
            </a:r>
            <a:r>
              <a:rPr lang="en-NZ" sz="1600" b="1" dirty="0">
                <a:solidFill>
                  <a:srgbClr val="FF0000"/>
                </a:solidFill>
              </a:rPr>
              <a:t>)</a:t>
            </a:r>
            <a:endParaRPr lang="en-US" sz="1600" b="1" dirty="0">
              <a:solidFill>
                <a:srgbClr val="FF0000"/>
              </a:solidFill>
            </a:endParaRPr>
          </a:p>
          <a:p>
            <a:pPr marL="0" indent="0">
              <a:buNone/>
            </a:pPr>
            <a:r>
              <a:rPr lang="en-NZ" sz="1600" dirty="0"/>
              <a:t>How is the harvest transported and processed? </a:t>
            </a:r>
            <a:r>
              <a:rPr lang="en-NZ" sz="1600" dirty="0">
                <a:solidFill>
                  <a:srgbClr val="FF0000"/>
                </a:solidFill>
              </a:rPr>
              <a:t>(</a:t>
            </a:r>
            <a:r>
              <a:rPr lang="en-NZ" sz="1600" b="1" dirty="0">
                <a:solidFill>
                  <a:srgbClr val="FF0000"/>
                </a:solidFill>
              </a:rPr>
              <a:t>Technology</a:t>
            </a:r>
            <a:r>
              <a:rPr lang="en-NZ" sz="1600" dirty="0">
                <a:solidFill>
                  <a:srgbClr val="FF0000"/>
                </a:solidFill>
              </a:rPr>
              <a:t>)</a:t>
            </a:r>
            <a:endParaRPr lang="en-US" sz="1600" b="1" dirty="0">
              <a:solidFill>
                <a:srgbClr val="FF0000"/>
              </a:solidFill>
            </a:endParaRPr>
          </a:p>
          <a:p>
            <a:pPr marL="0" indent="0">
              <a:buNone/>
            </a:pPr>
            <a:r>
              <a:rPr lang="en-NZ" sz="1600" dirty="0"/>
              <a:t>How was your local example financed? What is their staff and what jobs do they do? How do they find their staff and how is the </a:t>
            </a:r>
            <a:r>
              <a:rPr lang="en-NZ" sz="1600" b="1" dirty="0">
                <a:solidFill>
                  <a:srgbClr val="FF0000"/>
                </a:solidFill>
              </a:rPr>
              <a:t>business</a:t>
            </a:r>
            <a:r>
              <a:rPr lang="en-NZ" sz="1600" dirty="0"/>
              <a:t> structured? What training is required to work in this industry? How have they costed this product? </a:t>
            </a:r>
            <a:r>
              <a:rPr lang="en-NZ" sz="1600" b="1" dirty="0">
                <a:solidFill>
                  <a:srgbClr val="FF0000"/>
                </a:solidFill>
              </a:rPr>
              <a:t>(Commerce/vocational learning)</a:t>
            </a:r>
            <a:endParaRPr lang="en-US" sz="1600" b="1" dirty="0">
              <a:solidFill>
                <a:srgbClr val="FF0000"/>
              </a:solidFill>
            </a:endParaRPr>
          </a:p>
          <a:p>
            <a:pPr marL="0" indent="0">
              <a:buNone/>
            </a:pPr>
            <a:r>
              <a:rPr lang="en-NZ" sz="1600" dirty="0"/>
              <a:t>What promotions and market research were done? How effective was the promotion? Make a promotional flyer for the product. </a:t>
            </a:r>
            <a:r>
              <a:rPr lang="en-NZ" sz="1600" b="1" dirty="0">
                <a:solidFill>
                  <a:srgbClr val="FF0000"/>
                </a:solidFill>
              </a:rPr>
              <a:t>(English/Media)</a:t>
            </a:r>
            <a:endParaRPr lang="en-US" sz="1600" b="1" dirty="0">
              <a:solidFill>
                <a:srgbClr val="FF0000"/>
              </a:solidFill>
            </a:endParaRPr>
          </a:p>
          <a:p>
            <a:pPr marL="0" indent="0">
              <a:buNone/>
            </a:pPr>
            <a:r>
              <a:rPr lang="en-NZ" sz="1600" dirty="0"/>
              <a:t>What waste is created and how is it disposed of? What is the environmental effect of this crop? </a:t>
            </a:r>
            <a:r>
              <a:rPr lang="en-NZ" sz="1600" b="1" dirty="0">
                <a:solidFill>
                  <a:srgbClr val="FF0000"/>
                </a:solidFill>
              </a:rPr>
              <a:t>(Geography/Science/Technology/Learning for Sustainability)</a:t>
            </a:r>
          </a:p>
          <a:p>
            <a:pPr marL="0" indent="0">
              <a:buNone/>
            </a:pPr>
            <a:r>
              <a:rPr lang="en-NZ" sz="1600" dirty="0"/>
              <a:t>What improvements could be made to reduce the impact on the environment? </a:t>
            </a:r>
            <a:r>
              <a:rPr lang="en-NZ" sz="1600" b="1" dirty="0">
                <a:solidFill>
                  <a:srgbClr val="FF0000"/>
                </a:solidFill>
              </a:rPr>
              <a:t>(Technology/Science/Learning for Sustainability)</a:t>
            </a:r>
          </a:p>
          <a:p>
            <a:pPr marL="0" indent="0">
              <a:buNone/>
            </a:pPr>
            <a:r>
              <a:rPr lang="en-NZ" sz="1600" dirty="0"/>
              <a:t>Who uses this crop and for what? Create a new recipe using this product. </a:t>
            </a:r>
            <a:r>
              <a:rPr lang="en-NZ" sz="1600" b="1" dirty="0">
                <a:solidFill>
                  <a:srgbClr val="FF0000"/>
                </a:solidFill>
              </a:rPr>
              <a:t>(Food tech)</a:t>
            </a:r>
            <a:endParaRPr lang="en-US" sz="1600" b="1" dirty="0">
              <a:solidFill>
                <a:srgbClr val="FF0000"/>
              </a:solidFill>
            </a:endParaRPr>
          </a:p>
        </p:txBody>
      </p:sp>
    </p:spTree>
    <p:extLst>
      <p:ext uri="{BB962C8B-B14F-4D97-AF65-F5344CB8AC3E}">
        <p14:creationId xmlns:p14="http://schemas.microsoft.com/office/powerpoint/2010/main" val="358983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223B6-3269-4F59-B61D-16B1F4E8A7BA}"/>
              </a:ext>
            </a:extLst>
          </p:cNvPr>
          <p:cNvSpPr>
            <a:spLocks noGrp="1"/>
          </p:cNvSpPr>
          <p:nvPr>
            <p:ph type="title"/>
          </p:nvPr>
        </p:nvSpPr>
        <p:spPr>
          <a:xfrm>
            <a:off x="771525" y="469902"/>
            <a:ext cx="7886700" cy="587374"/>
          </a:xfrm>
        </p:spPr>
        <p:txBody>
          <a:bodyPr>
            <a:normAutofit/>
          </a:bodyPr>
          <a:lstStyle/>
          <a:p>
            <a:r>
              <a:rPr lang="en-NZ" sz="2800" b="1" dirty="0" err="1"/>
              <a:t>Kaikohe</a:t>
            </a:r>
            <a:r>
              <a:rPr lang="en-NZ" sz="2800" b="1" dirty="0"/>
              <a:t> Christian School  - Whole school approach</a:t>
            </a:r>
            <a:endParaRPr lang="en-US" sz="2800" b="1" dirty="0"/>
          </a:p>
        </p:txBody>
      </p:sp>
      <p:sp>
        <p:nvSpPr>
          <p:cNvPr id="3" name="Content Placeholder 2">
            <a:extLst>
              <a:ext uri="{FF2B5EF4-FFF2-40B4-BE49-F238E27FC236}">
                <a16:creationId xmlns:a16="http://schemas.microsoft.com/office/drawing/2014/main" xmlns="" id="{3B0843B4-CC15-4937-B26C-8EF58B01ED50}"/>
              </a:ext>
            </a:extLst>
          </p:cNvPr>
          <p:cNvSpPr>
            <a:spLocks noGrp="1"/>
          </p:cNvSpPr>
          <p:nvPr>
            <p:ph idx="1"/>
          </p:nvPr>
        </p:nvSpPr>
        <p:spPr>
          <a:xfrm>
            <a:off x="628650" y="1400174"/>
            <a:ext cx="3659886" cy="4296537"/>
          </a:xfrm>
        </p:spPr>
        <p:txBody>
          <a:bodyPr>
            <a:normAutofit/>
          </a:bodyPr>
          <a:lstStyle/>
          <a:p>
            <a:pPr marL="0" indent="0">
              <a:buNone/>
            </a:pPr>
            <a:r>
              <a:rPr lang="en-NZ" sz="2000" b="1" dirty="0"/>
              <a:t>Term 1 – Deciding the focus</a:t>
            </a:r>
          </a:p>
          <a:p>
            <a:r>
              <a:rPr lang="en-NZ" sz="2000" dirty="0"/>
              <a:t>Visits to local areas of significance and industry by students: Lake </a:t>
            </a:r>
            <a:r>
              <a:rPr lang="en-NZ" sz="2000" dirty="0" err="1"/>
              <a:t>Omapere</a:t>
            </a:r>
            <a:r>
              <a:rPr lang="en-NZ" sz="2000" dirty="0"/>
              <a:t>, Pioneer Village, Ngawha geothermal energy and pools etc</a:t>
            </a:r>
          </a:p>
          <a:p>
            <a:r>
              <a:rPr lang="en-NZ" sz="2000" dirty="0"/>
              <a:t>Students feed back to teachers on areas of interest</a:t>
            </a:r>
          </a:p>
          <a:p>
            <a:r>
              <a:rPr lang="en-NZ" sz="2000" dirty="0"/>
              <a:t>Projects areas decided and developed across the curriculum as a whole staff</a:t>
            </a:r>
          </a:p>
          <a:p>
            <a:pPr marL="0" indent="0">
              <a:buNone/>
            </a:pPr>
            <a:endParaRPr lang="en-NZ" sz="2000" dirty="0"/>
          </a:p>
          <a:p>
            <a:endParaRPr lang="en-NZ" sz="2000" dirty="0"/>
          </a:p>
          <a:p>
            <a:endParaRPr lang="en-US" sz="2000" dirty="0"/>
          </a:p>
        </p:txBody>
      </p:sp>
      <p:pic>
        <p:nvPicPr>
          <p:cNvPr id="6" name="Picture 5">
            <a:extLst>
              <a:ext uri="{FF2B5EF4-FFF2-40B4-BE49-F238E27FC236}">
                <a16:creationId xmlns:a16="http://schemas.microsoft.com/office/drawing/2014/main" xmlns="" id="{95CC2011-908B-4383-A90A-9E4FD3858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3915" y="1929822"/>
            <a:ext cx="4004310" cy="2756693"/>
          </a:xfrm>
          <a:prstGeom prst="rect">
            <a:avLst/>
          </a:prstGeom>
        </p:spPr>
      </p:pic>
      <p:sp>
        <p:nvSpPr>
          <p:cNvPr id="7" name="TextBox 6">
            <a:extLst>
              <a:ext uri="{FF2B5EF4-FFF2-40B4-BE49-F238E27FC236}">
                <a16:creationId xmlns:a16="http://schemas.microsoft.com/office/drawing/2014/main" xmlns="" id="{057240E8-9BFB-4E27-958D-6E8EFAE2D350}"/>
              </a:ext>
            </a:extLst>
          </p:cNvPr>
          <p:cNvSpPr txBox="1"/>
          <p:nvPr/>
        </p:nvSpPr>
        <p:spPr>
          <a:xfrm>
            <a:off x="4572000" y="4706991"/>
            <a:ext cx="4169663" cy="584775"/>
          </a:xfrm>
          <a:prstGeom prst="rect">
            <a:avLst/>
          </a:prstGeom>
          <a:noFill/>
        </p:spPr>
        <p:txBody>
          <a:bodyPr wrap="square" rtlCol="0">
            <a:spAutoFit/>
          </a:bodyPr>
          <a:lstStyle/>
          <a:p>
            <a:r>
              <a:rPr lang="en-NZ" sz="1600" i="1" dirty="0" err="1"/>
              <a:t>Kaikohe</a:t>
            </a:r>
            <a:r>
              <a:rPr lang="en-NZ" sz="1600" i="1" dirty="0"/>
              <a:t> Christian School students history lesson at Lake </a:t>
            </a:r>
            <a:r>
              <a:rPr lang="en-NZ" sz="1600" i="1" dirty="0" err="1"/>
              <a:t>Omapere</a:t>
            </a:r>
            <a:r>
              <a:rPr lang="en-NZ" sz="1600" i="1" dirty="0"/>
              <a:t> with local iwi.</a:t>
            </a:r>
            <a:endParaRPr lang="en-US" sz="1600" i="1" dirty="0"/>
          </a:p>
        </p:txBody>
      </p:sp>
    </p:spTree>
    <p:extLst>
      <p:ext uri="{BB962C8B-B14F-4D97-AF65-F5344CB8AC3E}">
        <p14:creationId xmlns:p14="http://schemas.microsoft.com/office/powerpoint/2010/main" val="112065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F12BCA-5D2C-49C8-8A76-6E6909BB499D}"/>
              </a:ext>
            </a:extLst>
          </p:cNvPr>
          <p:cNvSpPr>
            <a:spLocks noGrp="1"/>
          </p:cNvSpPr>
          <p:nvPr>
            <p:ph idx="1"/>
          </p:nvPr>
        </p:nvSpPr>
        <p:spPr>
          <a:xfrm>
            <a:off x="599440" y="1609494"/>
            <a:ext cx="3627120" cy="4392295"/>
          </a:xfrm>
        </p:spPr>
        <p:txBody>
          <a:bodyPr>
            <a:normAutofit lnSpcReduction="10000"/>
          </a:bodyPr>
          <a:lstStyle/>
          <a:p>
            <a:pPr marL="0" indent="0">
              <a:buNone/>
            </a:pPr>
            <a:endParaRPr lang="en-NZ" sz="2000" dirty="0"/>
          </a:p>
          <a:p>
            <a:pPr marL="0" indent="0">
              <a:buNone/>
            </a:pPr>
            <a:r>
              <a:rPr lang="en-NZ" sz="2000" b="1" dirty="0"/>
              <a:t>Term 2/Term 3 Exploring alternatives</a:t>
            </a:r>
          </a:p>
          <a:p>
            <a:r>
              <a:rPr lang="en-NZ" sz="2000" dirty="0"/>
              <a:t>Exploring the issues in their locality and how things could be improved - water quality, the effects of deforestation and farming. </a:t>
            </a:r>
          </a:p>
          <a:p>
            <a:pPr marL="0" indent="0">
              <a:buNone/>
            </a:pPr>
            <a:r>
              <a:rPr lang="en-NZ" sz="2000" b="1" dirty="0"/>
              <a:t>Term 3/Term 4 Taking Action</a:t>
            </a:r>
          </a:p>
          <a:p>
            <a:r>
              <a:rPr lang="en-NZ" sz="2000" dirty="0"/>
              <a:t>Taking action – develop a response to the issue – planting for improved water quality, developing sustainable communities, lobbying for change etc</a:t>
            </a:r>
            <a:endParaRPr lang="en-US" sz="2000" dirty="0"/>
          </a:p>
        </p:txBody>
      </p:sp>
      <p:sp>
        <p:nvSpPr>
          <p:cNvPr id="6" name="TextBox 5">
            <a:extLst>
              <a:ext uri="{FF2B5EF4-FFF2-40B4-BE49-F238E27FC236}">
                <a16:creationId xmlns:a16="http://schemas.microsoft.com/office/drawing/2014/main" xmlns="" id="{A88AC5DB-D18C-4BED-A742-8159674A7710}"/>
              </a:ext>
            </a:extLst>
          </p:cNvPr>
          <p:cNvSpPr txBox="1"/>
          <p:nvPr/>
        </p:nvSpPr>
        <p:spPr>
          <a:xfrm>
            <a:off x="599440" y="662354"/>
            <a:ext cx="7254240" cy="1231106"/>
          </a:xfrm>
          <a:prstGeom prst="rect">
            <a:avLst/>
          </a:prstGeom>
          <a:noFill/>
        </p:spPr>
        <p:txBody>
          <a:bodyPr wrap="square" rtlCol="0">
            <a:spAutoFit/>
          </a:bodyPr>
          <a:lstStyle/>
          <a:p>
            <a:r>
              <a:rPr lang="en-NZ" sz="2000" b="1" dirty="0"/>
              <a:t>Term 1/Term 2 </a:t>
            </a:r>
          </a:p>
          <a:p>
            <a:r>
              <a:rPr lang="en-NZ" dirty="0"/>
              <a:t>In depth study of the focus area across the curriculum – visit, learn the history and present state of the lake, gather info from NRC, iwi, local farmers and other stakeholders. </a:t>
            </a:r>
            <a:endParaRPr lang="en-US" dirty="0"/>
          </a:p>
        </p:txBody>
      </p:sp>
      <p:pic>
        <p:nvPicPr>
          <p:cNvPr id="7" name="Picture 6">
            <a:extLst>
              <a:ext uri="{FF2B5EF4-FFF2-40B4-BE49-F238E27FC236}">
                <a16:creationId xmlns:a16="http://schemas.microsoft.com/office/drawing/2014/main" xmlns="" id="{5F58947F-F61A-4DFB-9B1A-CFDE388F7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8480" y="2023968"/>
            <a:ext cx="4006692" cy="2699948"/>
          </a:xfrm>
          <a:prstGeom prst="rect">
            <a:avLst/>
          </a:prstGeom>
        </p:spPr>
      </p:pic>
      <p:sp>
        <p:nvSpPr>
          <p:cNvPr id="8" name="TextBox 7">
            <a:extLst>
              <a:ext uri="{FF2B5EF4-FFF2-40B4-BE49-F238E27FC236}">
                <a16:creationId xmlns:a16="http://schemas.microsoft.com/office/drawing/2014/main" xmlns="" id="{93503FF5-D6BB-4F26-8537-CC0EFD06482D}"/>
              </a:ext>
            </a:extLst>
          </p:cNvPr>
          <p:cNvSpPr txBox="1"/>
          <p:nvPr/>
        </p:nvSpPr>
        <p:spPr>
          <a:xfrm>
            <a:off x="4253786" y="4964541"/>
            <a:ext cx="4196080" cy="584775"/>
          </a:xfrm>
          <a:prstGeom prst="rect">
            <a:avLst/>
          </a:prstGeom>
          <a:noFill/>
        </p:spPr>
        <p:txBody>
          <a:bodyPr wrap="square" rtlCol="0">
            <a:spAutoFit/>
          </a:bodyPr>
          <a:lstStyle/>
          <a:p>
            <a:r>
              <a:rPr lang="en-NZ" sz="1600" i="1" dirty="0" err="1"/>
              <a:t>Kaikohe</a:t>
            </a:r>
            <a:r>
              <a:rPr lang="en-NZ" sz="1600" i="1" dirty="0"/>
              <a:t> Christian School students observe water condition in a tributary stream to lake </a:t>
            </a:r>
            <a:r>
              <a:rPr lang="en-NZ" sz="1600" i="1" dirty="0" err="1"/>
              <a:t>Omapere</a:t>
            </a:r>
            <a:r>
              <a:rPr lang="en-NZ" sz="1600" i="1" dirty="0"/>
              <a:t>.</a:t>
            </a:r>
            <a:endParaRPr lang="en-US" sz="1600" i="1" dirty="0"/>
          </a:p>
        </p:txBody>
      </p:sp>
    </p:spTree>
    <p:extLst>
      <p:ext uri="{BB962C8B-B14F-4D97-AF65-F5344CB8AC3E}">
        <p14:creationId xmlns:p14="http://schemas.microsoft.com/office/powerpoint/2010/main" val="425622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164AD-DACE-48EA-A13B-6DFF4BB06F49}"/>
              </a:ext>
            </a:extLst>
          </p:cNvPr>
          <p:cNvSpPr>
            <a:spLocks noGrp="1"/>
          </p:cNvSpPr>
          <p:nvPr>
            <p:ph type="title"/>
          </p:nvPr>
        </p:nvSpPr>
        <p:spPr/>
        <p:txBody>
          <a:bodyPr>
            <a:normAutofit/>
          </a:bodyPr>
          <a:lstStyle/>
          <a:p>
            <a:r>
              <a:rPr lang="en-NZ" sz="3200" b="1" dirty="0"/>
              <a:t>The CEPBL model has evolved out of:</a:t>
            </a:r>
            <a:endParaRPr lang="en-US" sz="3200" b="1" dirty="0"/>
          </a:p>
        </p:txBody>
      </p:sp>
      <p:sp>
        <p:nvSpPr>
          <p:cNvPr id="3" name="Content Placeholder 2">
            <a:extLst>
              <a:ext uri="{FF2B5EF4-FFF2-40B4-BE49-F238E27FC236}">
                <a16:creationId xmlns:a16="http://schemas.microsoft.com/office/drawing/2014/main" xmlns="" id="{DFEB1178-55E0-4766-A321-8C7F780CF6D2}"/>
              </a:ext>
            </a:extLst>
          </p:cNvPr>
          <p:cNvSpPr>
            <a:spLocks noGrp="1"/>
          </p:cNvSpPr>
          <p:nvPr>
            <p:ph idx="1"/>
          </p:nvPr>
        </p:nvSpPr>
        <p:spPr>
          <a:xfrm>
            <a:off x="628650" y="1825624"/>
            <a:ext cx="4331539" cy="4205721"/>
          </a:xfrm>
        </p:spPr>
        <p:txBody>
          <a:bodyPr>
            <a:normAutofit fontScale="85000" lnSpcReduction="20000"/>
          </a:bodyPr>
          <a:lstStyle/>
          <a:p>
            <a:pPr marL="457200" indent="-457200">
              <a:buFont typeface="+mj-lt"/>
              <a:buAutoNum type="arabicPeriod"/>
            </a:pPr>
            <a:r>
              <a:rPr lang="en-NZ" sz="2400" dirty="0"/>
              <a:t>An understanding of why teachers struggle to include vocational and environmental based learning at secondary level.</a:t>
            </a:r>
          </a:p>
          <a:p>
            <a:pPr marL="457200" indent="-457200">
              <a:buFont typeface="+mj-lt"/>
              <a:buAutoNum type="arabicPeriod"/>
            </a:pPr>
            <a:r>
              <a:rPr lang="en-NZ" sz="2400" dirty="0"/>
              <a:t>From observations of some of the general problems in secondary schools.</a:t>
            </a:r>
          </a:p>
          <a:p>
            <a:pPr marL="457200" indent="-457200">
              <a:buFont typeface="+mj-lt"/>
              <a:buAutoNum type="arabicPeriod"/>
            </a:pPr>
            <a:r>
              <a:rPr lang="en-NZ" sz="2400" dirty="0"/>
              <a:t>Research into successful programmes in other countries.</a:t>
            </a:r>
          </a:p>
          <a:p>
            <a:pPr marL="457200" indent="-457200">
              <a:buFont typeface="+mj-lt"/>
              <a:buAutoNum type="arabicPeriod"/>
            </a:pPr>
            <a:r>
              <a:rPr lang="en-NZ" sz="2400" dirty="0"/>
              <a:t>An understanding of NZ and </a:t>
            </a:r>
            <a:r>
              <a:rPr lang="en-NZ" sz="2400" dirty="0" err="1"/>
              <a:t>NZers</a:t>
            </a:r>
            <a:r>
              <a:rPr lang="en-NZ" sz="2400" dirty="0"/>
              <a:t> unique environment and culture.</a:t>
            </a:r>
          </a:p>
          <a:p>
            <a:pPr marL="457200" indent="-457200">
              <a:buFont typeface="+mj-lt"/>
              <a:buAutoNum type="arabicPeriod"/>
            </a:pPr>
            <a:r>
              <a:rPr lang="en-NZ" sz="2400" dirty="0"/>
              <a:t>A belief that learning can and should be meaningful and enjoyable </a:t>
            </a:r>
            <a:r>
              <a:rPr lang="en-NZ" sz="2400" i="1" dirty="0"/>
              <a:t>and</a:t>
            </a:r>
            <a:r>
              <a:rPr lang="en-NZ" sz="2400" dirty="0"/>
              <a:t> create citizens that can sustain themselves.</a:t>
            </a:r>
          </a:p>
          <a:p>
            <a:endParaRPr lang="en-NZ" sz="2400" dirty="0"/>
          </a:p>
          <a:p>
            <a:endParaRPr lang="en-US" sz="2400" dirty="0"/>
          </a:p>
        </p:txBody>
      </p:sp>
      <p:pic>
        <p:nvPicPr>
          <p:cNvPr id="5" name="Picture 4">
            <a:extLst>
              <a:ext uri="{FF2B5EF4-FFF2-40B4-BE49-F238E27FC236}">
                <a16:creationId xmlns:a16="http://schemas.microsoft.com/office/drawing/2014/main" xmlns="" id="{DB703D6B-5467-401C-937B-56F29678AF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2883" y="1825625"/>
            <a:ext cx="2809770" cy="3751043"/>
          </a:xfrm>
          <a:prstGeom prst="rect">
            <a:avLst/>
          </a:prstGeom>
        </p:spPr>
      </p:pic>
    </p:spTree>
    <p:extLst>
      <p:ext uri="{BB962C8B-B14F-4D97-AF65-F5344CB8AC3E}">
        <p14:creationId xmlns:p14="http://schemas.microsoft.com/office/powerpoint/2010/main" val="401742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70906-05A4-4E3A-9DDC-87EE7D68C395}"/>
              </a:ext>
            </a:extLst>
          </p:cNvPr>
          <p:cNvSpPr>
            <a:spLocks noGrp="1"/>
          </p:cNvSpPr>
          <p:nvPr>
            <p:ph type="title"/>
          </p:nvPr>
        </p:nvSpPr>
        <p:spPr/>
        <p:txBody>
          <a:bodyPr>
            <a:normAutofit/>
          </a:bodyPr>
          <a:lstStyle/>
          <a:p>
            <a:r>
              <a:rPr lang="en-NZ" sz="2800" b="1" dirty="0"/>
              <a:t>Whangarei Girl’s High   -  multi level cross-curricular engagement with Bream Head Reserve</a:t>
            </a:r>
            <a:endParaRPr lang="en-US" sz="2800" b="1" dirty="0"/>
          </a:p>
        </p:txBody>
      </p:sp>
      <p:sp>
        <p:nvSpPr>
          <p:cNvPr id="3" name="Content Placeholder 2">
            <a:extLst>
              <a:ext uri="{FF2B5EF4-FFF2-40B4-BE49-F238E27FC236}">
                <a16:creationId xmlns:a16="http://schemas.microsoft.com/office/drawing/2014/main" xmlns="" id="{DD2B5CD7-C01C-4DDA-9DFB-AA7D56A5C76B}"/>
              </a:ext>
            </a:extLst>
          </p:cNvPr>
          <p:cNvSpPr>
            <a:spLocks noGrp="1"/>
          </p:cNvSpPr>
          <p:nvPr>
            <p:ph idx="1"/>
          </p:nvPr>
        </p:nvSpPr>
        <p:spPr>
          <a:xfrm>
            <a:off x="628650" y="1476375"/>
            <a:ext cx="7886700" cy="4700588"/>
          </a:xfrm>
        </p:spPr>
        <p:txBody>
          <a:bodyPr>
            <a:normAutofit/>
          </a:bodyPr>
          <a:lstStyle/>
          <a:p>
            <a:pPr marL="0" indent="0">
              <a:buNone/>
            </a:pPr>
            <a:r>
              <a:rPr lang="en-NZ" sz="2000" dirty="0"/>
              <a:t>Staff were engaged and familiarised with the secondary study units developed by </a:t>
            </a:r>
            <a:r>
              <a:rPr lang="en-NZ" sz="2000" dirty="0" err="1"/>
              <a:t>Enviroschools</a:t>
            </a:r>
            <a:r>
              <a:rPr lang="en-NZ" sz="2000" dirty="0"/>
              <a:t> facilitator Jacque Knight </a:t>
            </a:r>
            <a:r>
              <a:rPr lang="en-NZ" sz="2000" dirty="0" err="1"/>
              <a:t>fo</a:t>
            </a:r>
            <a:r>
              <a:rPr lang="en-NZ" sz="2000" dirty="0"/>
              <a:t> the Bream Head Reserve Trust and to engage schools in the development of the reserve.</a:t>
            </a:r>
          </a:p>
          <a:p>
            <a:pPr marL="0" indent="0">
              <a:buNone/>
            </a:pPr>
            <a:r>
              <a:rPr lang="en-NZ" sz="2000" dirty="0"/>
              <a:t>Departments involved: Primary industries, Science and Social science (year 9), Ag </a:t>
            </a:r>
            <a:r>
              <a:rPr lang="en-NZ" sz="2000" dirty="0" err="1"/>
              <a:t>hort</a:t>
            </a:r>
            <a:r>
              <a:rPr lang="en-NZ" sz="2000" dirty="0"/>
              <a:t>, and Design (</a:t>
            </a:r>
            <a:r>
              <a:rPr lang="en-NZ" sz="2000" dirty="0" err="1"/>
              <a:t>Yrs</a:t>
            </a:r>
            <a:r>
              <a:rPr lang="en-NZ" sz="2000" dirty="0"/>
              <a:t> 11-13)</a:t>
            </a:r>
          </a:p>
          <a:p>
            <a:pPr marL="0" indent="0">
              <a:buNone/>
            </a:pPr>
            <a:r>
              <a:rPr lang="en-NZ" sz="2000" b="1" dirty="0"/>
              <a:t>Identifying the situation </a:t>
            </a:r>
            <a:r>
              <a:rPr lang="en-NZ" sz="2000" dirty="0"/>
              <a:t>-Visits to the reserve by students with experts in geology, local Maori and European history, agriculture, marine industry, bush restoration and landscape design on site delivering information</a:t>
            </a:r>
          </a:p>
        </p:txBody>
      </p:sp>
      <p:pic>
        <p:nvPicPr>
          <p:cNvPr id="5" name="Picture 4">
            <a:extLst>
              <a:ext uri="{FF2B5EF4-FFF2-40B4-BE49-F238E27FC236}">
                <a16:creationId xmlns:a16="http://schemas.microsoft.com/office/drawing/2014/main" xmlns="" id="{260B728A-A60D-43E5-B62F-38B2BE9B25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419" y="4030398"/>
            <a:ext cx="6779492" cy="1794572"/>
          </a:xfrm>
          <a:prstGeom prst="rect">
            <a:avLst/>
          </a:prstGeom>
        </p:spPr>
      </p:pic>
      <p:sp>
        <p:nvSpPr>
          <p:cNvPr id="6" name="TextBox 5">
            <a:extLst>
              <a:ext uri="{FF2B5EF4-FFF2-40B4-BE49-F238E27FC236}">
                <a16:creationId xmlns:a16="http://schemas.microsoft.com/office/drawing/2014/main" xmlns="" id="{140AC42E-B3DD-41C8-8FD5-9B673ED9D534}"/>
              </a:ext>
            </a:extLst>
          </p:cNvPr>
          <p:cNvSpPr txBox="1"/>
          <p:nvPr/>
        </p:nvSpPr>
        <p:spPr>
          <a:xfrm>
            <a:off x="628650" y="5908099"/>
            <a:ext cx="7886700" cy="523220"/>
          </a:xfrm>
          <a:prstGeom prst="rect">
            <a:avLst/>
          </a:prstGeom>
          <a:noFill/>
        </p:spPr>
        <p:txBody>
          <a:bodyPr wrap="square" rtlCol="0">
            <a:spAutoFit/>
          </a:bodyPr>
          <a:lstStyle/>
          <a:p>
            <a:r>
              <a:rPr lang="en-NZ" sz="1400" i="1" dirty="0"/>
              <a:t>Whangarei Girl’s High students learn about invasive pests and pest control by playing the pest control game with Bream Head Reserve ranger Adam Willets</a:t>
            </a:r>
            <a:endParaRPr lang="en-US" sz="1400" i="1" dirty="0"/>
          </a:p>
        </p:txBody>
      </p:sp>
    </p:spTree>
    <p:extLst>
      <p:ext uri="{BB962C8B-B14F-4D97-AF65-F5344CB8AC3E}">
        <p14:creationId xmlns:p14="http://schemas.microsoft.com/office/powerpoint/2010/main" val="96327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852123-3AB8-4E05-9F8A-59D7B7053DF7}"/>
              </a:ext>
            </a:extLst>
          </p:cNvPr>
          <p:cNvSpPr>
            <a:spLocks noGrp="1"/>
          </p:cNvSpPr>
          <p:nvPr>
            <p:ph idx="1"/>
          </p:nvPr>
        </p:nvSpPr>
        <p:spPr>
          <a:xfrm>
            <a:off x="660400" y="4720271"/>
            <a:ext cx="7701280" cy="1080817"/>
          </a:xfrm>
        </p:spPr>
        <p:txBody>
          <a:bodyPr>
            <a:normAutofit lnSpcReduction="10000"/>
          </a:bodyPr>
          <a:lstStyle/>
          <a:p>
            <a:pPr marL="0" indent="0">
              <a:buNone/>
            </a:pPr>
            <a:r>
              <a:rPr lang="en-NZ" sz="2000" b="1" dirty="0"/>
              <a:t>Taking Action </a:t>
            </a:r>
            <a:r>
              <a:rPr lang="en-NZ" sz="2000" dirty="0"/>
              <a:t>- Further visits to fence and plant waterways and wetlands, build tracks, dive trips, make plant id walk interview community, make presentations (building prototypes, community engagement), surveying</a:t>
            </a:r>
            <a:endParaRPr lang="en-US" sz="2000" dirty="0"/>
          </a:p>
          <a:p>
            <a:endParaRPr lang="en-US" dirty="0"/>
          </a:p>
        </p:txBody>
      </p:sp>
      <p:pic>
        <p:nvPicPr>
          <p:cNvPr id="5" name="Picture 4">
            <a:extLst>
              <a:ext uri="{FF2B5EF4-FFF2-40B4-BE49-F238E27FC236}">
                <a16:creationId xmlns:a16="http://schemas.microsoft.com/office/drawing/2014/main" xmlns="" id="{9987DD08-8FBF-4D86-A057-885D829D0D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8560" y="1056912"/>
            <a:ext cx="3495040" cy="2609630"/>
          </a:xfrm>
          <a:prstGeom prst="rect">
            <a:avLst/>
          </a:prstGeom>
        </p:spPr>
      </p:pic>
      <p:sp>
        <p:nvSpPr>
          <p:cNvPr id="6" name="TextBox 5">
            <a:extLst>
              <a:ext uri="{FF2B5EF4-FFF2-40B4-BE49-F238E27FC236}">
                <a16:creationId xmlns:a16="http://schemas.microsoft.com/office/drawing/2014/main" xmlns="" id="{C49E3BC3-939E-48A6-9851-431B657CBD43}"/>
              </a:ext>
            </a:extLst>
          </p:cNvPr>
          <p:cNvSpPr txBox="1"/>
          <p:nvPr/>
        </p:nvSpPr>
        <p:spPr>
          <a:xfrm>
            <a:off x="660400" y="918452"/>
            <a:ext cx="4237990" cy="3477875"/>
          </a:xfrm>
          <a:prstGeom prst="rect">
            <a:avLst/>
          </a:prstGeom>
          <a:noFill/>
        </p:spPr>
        <p:txBody>
          <a:bodyPr wrap="square" rtlCol="0">
            <a:spAutoFit/>
          </a:bodyPr>
          <a:lstStyle/>
          <a:p>
            <a:r>
              <a:rPr lang="en-NZ" sz="2000" b="1" dirty="0"/>
              <a:t>Exploring Alternatives </a:t>
            </a:r>
            <a:r>
              <a:rPr lang="en-NZ" sz="2000" dirty="0"/>
              <a:t>- Further study back in class – Social science (engaging and assessing the response of the community to proposed developments), Ag/</a:t>
            </a:r>
            <a:r>
              <a:rPr lang="en-NZ" sz="2000" dirty="0" err="1"/>
              <a:t>hort</a:t>
            </a:r>
            <a:r>
              <a:rPr lang="en-NZ" sz="2000" dirty="0"/>
              <a:t> and primary industries (learning about water quality on farms and potential solutions, plant id and propagation, marine pests etc), Design (designing teaching hub, learning about building permission process, consents, etc)</a:t>
            </a:r>
          </a:p>
        </p:txBody>
      </p:sp>
      <p:sp>
        <p:nvSpPr>
          <p:cNvPr id="7" name="TextBox 6">
            <a:extLst>
              <a:ext uri="{FF2B5EF4-FFF2-40B4-BE49-F238E27FC236}">
                <a16:creationId xmlns:a16="http://schemas.microsoft.com/office/drawing/2014/main" xmlns="" id="{B2E8FA49-0D04-4986-9D25-2A3AEDBC6FBC}"/>
              </a:ext>
            </a:extLst>
          </p:cNvPr>
          <p:cNvSpPr txBox="1"/>
          <p:nvPr/>
        </p:nvSpPr>
        <p:spPr>
          <a:xfrm>
            <a:off x="4988560" y="3666542"/>
            <a:ext cx="3628390" cy="830997"/>
          </a:xfrm>
          <a:prstGeom prst="rect">
            <a:avLst/>
          </a:prstGeom>
          <a:noFill/>
        </p:spPr>
        <p:txBody>
          <a:bodyPr wrap="square" rtlCol="0">
            <a:spAutoFit/>
          </a:bodyPr>
          <a:lstStyle/>
          <a:p>
            <a:r>
              <a:rPr lang="en-NZ" sz="1600" i="1" dirty="0"/>
              <a:t>Whangarei Girl’s High students learn about the archaeology and human history of the Bream Head reserve area.</a:t>
            </a:r>
            <a:endParaRPr lang="en-US" sz="1600" i="1" dirty="0"/>
          </a:p>
        </p:txBody>
      </p:sp>
    </p:spTree>
    <p:extLst>
      <p:ext uri="{BB962C8B-B14F-4D97-AF65-F5344CB8AC3E}">
        <p14:creationId xmlns:p14="http://schemas.microsoft.com/office/powerpoint/2010/main" val="75780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537A8CA-93FC-431C-8BF1-8372E41C1A3A}"/>
              </a:ext>
            </a:extLst>
          </p:cNvPr>
          <p:cNvGraphicFramePr>
            <a:graphicFrameLocks noGrp="1"/>
          </p:cNvGraphicFramePr>
          <p:nvPr>
            <p:ph idx="1"/>
            <p:extLst/>
          </p:nvPr>
        </p:nvGraphicFramePr>
        <p:xfrm>
          <a:off x="745919" y="1191491"/>
          <a:ext cx="7583101" cy="5007655"/>
        </p:xfrm>
        <a:graphic>
          <a:graphicData uri="http://schemas.openxmlformats.org/drawingml/2006/table">
            <a:tbl>
              <a:tblPr firstRow="1" firstCol="1" bandRow="1">
                <a:tableStyleId>{5C22544A-7EE6-4342-B048-85BDC9FD1C3A}</a:tableStyleId>
              </a:tblPr>
              <a:tblGrid>
                <a:gridCol w="1264301">
                  <a:extLst>
                    <a:ext uri="{9D8B030D-6E8A-4147-A177-3AD203B41FA5}">
                      <a16:colId xmlns:a16="http://schemas.microsoft.com/office/drawing/2014/main" xmlns="" val="1804334261"/>
                    </a:ext>
                  </a:extLst>
                </a:gridCol>
                <a:gridCol w="1263760">
                  <a:extLst>
                    <a:ext uri="{9D8B030D-6E8A-4147-A177-3AD203B41FA5}">
                      <a16:colId xmlns:a16="http://schemas.microsoft.com/office/drawing/2014/main" xmlns="" val="1452302285"/>
                    </a:ext>
                  </a:extLst>
                </a:gridCol>
                <a:gridCol w="1263760">
                  <a:extLst>
                    <a:ext uri="{9D8B030D-6E8A-4147-A177-3AD203B41FA5}">
                      <a16:colId xmlns:a16="http://schemas.microsoft.com/office/drawing/2014/main" xmlns="" val="3406949069"/>
                    </a:ext>
                  </a:extLst>
                </a:gridCol>
                <a:gridCol w="1263760">
                  <a:extLst>
                    <a:ext uri="{9D8B030D-6E8A-4147-A177-3AD203B41FA5}">
                      <a16:colId xmlns:a16="http://schemas.microsoft.com/office/drawing/2014/main" xmlns="" val="2152831026"/>
                    </a:ext>
                  </a:extLst>
                </a:gridCol>
                <a:gridCol w="1263760">
                  <a:extLst>
                    <a:ext uri="{9D8B030D-6E8A-4147-A177-3AD203B41FA5}">
                      <a16:colId xmlns:a16="http://schemas.microsoft.com/office/drawing/2014/main" xmlns="" val="3520066278"/>
                    </a:ext>
                  </a:extLst>
                </a:gridCol>
                <a:gridCol w="1263760">
                  <a:extLst>
                    <a:ext uri="{9D8B030D-6E8A-4147-A177-3AD203B41FA5}">
                      <a16:colId xmlns:a16="http://schemas.microsoft.com/office/drawing/2014/main" xmlns="" val="1658041948"/>
                    </a:ext>
                  </a:extLst>
                </a:gridCol>
              </a:tblGrid>
              <a:tr h="260443">
                <a:tc rowSpan="2">
                  <a:txBody>
                    <a:bodyPr/>
                    <a:lstStyle/>
                    <a:p>
                      <a:pPr marL="0" marR="0" algn="ctr">
                        <a:lnSpc>
                          <a:spcPct val="107000"/>
                        </a:lnSpc>
                        <a:spcBef>
                          <a:spcPts val="0"/>
                        </a:spcBef>
                        <a:spcAft>
                          <a:spcPts val="0"/>
                        </a:spcAft>
                      </a:pPr>
                      <a:r>
                        <a:rPr lang="en-NZ" sz="1000">
                          <a:effectLst/>
                        </a:rPr>
                        <a:t>Guided Inquiry Questions</a:t>
                      </a:r>
                      <a:endParaRPr lang="en-US" sz="900">
                        <a:effectLst/>
                      </a:endParaRPr>
                    </a:p>
                    <a:p>
                      <a:pPr marL="0" marR="0" algn="ctr">
                        <a:lnSpc>
                          <a:spcPct val="107000"/>
                        </a:lnSpc>
                        <a:spcBef>
                          <a:spcPts val="0"/>
                        </a:spcBef>
                        <a:spcAft>
                          <a:spcPts val="0"/>
                        </a:spcAft>
                      </a:pPr>
                      <a:r>
                        <a:rPr lang="en-NZ"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91578" marR="91578" marT="45789" marB="45789"/>
                </a:tc>
                <a:tc rowSpan="2">
                  <a:txBody>
                    <a:bodyPr/>
                    <a:lstStyle/>
                    <a:p>
                      <a:pPr marL="0" marR="0" algn="ctr">
                        <a:lnSpc>
                          <a:spcPct val="107000"/>
                        </a:lnSpc>
                        <a:spcBef>
                          <a:spcPts val="0"/>
                        </a:spcBef>
                        <a:spcAft>
                          <a:spcPts val="0"/>
                        </a:spcAft>
                      </a:pPr>
                      <a:r>
                        <a:rPr lang="en-NZ" sz="1000">
                          <a:effectLst/>
                        </a:rPr>
                        <a:t>Activity Possibilities</a:t>
                      </a:r>
                      <a:endParaRPr lang="en-US" sz="900">
                        <a:effectLst/>
                      </a:endParaRPr>
                    </a:p>
                    <a:p>
                      <a:pPr marL="0" marR="0" algn="ctr">
                        <a:lnSpc>
                          <a:spcPct val="107000"/>
                        </a:lnSpc>
                        <a:spcBef>
                          <a:spcPts val="0"/>
                        </a:spcBef>
                        <a:spcAft>
                          <a:spcPts val="0"/>
                        </a:spcAft>
                      </a:pPr>
                      <a:r>
                        <a:rPr lang="en-NZ"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91578" marR="91578" marT="45789" marB="45789"/>
                </a:tc>
                <a:tc rowSpan="2">
                  <a:txBody>
                    <a:bodyPr/>
                    <a:lstStyle/>
                    <a:p>
                      <a:pPr marL="0" marR="0" algn="ctr">
                        <a:lnSpc>
                          <a:spcPct val="107000"/>
                        </a:lnSpc>
                        <a:spcBef>
                          <a:spcPts val="0"/>
                        </a:spcBef>
                        <a:spcAft>
                          <a:spcPts val="0"/>
                        </a:spcAft>
                      </a:pPr>
                      <a:r>
                        <a:rPr lang="en-NZ" sz="1000">
                          <a:effectLst/>
                        </a:rPr>
                        <a:t>Resources</a:t>
                      </a:r>
                      <a:endParaRPr lang="en-US" sz="900">
                        <a:effectLst/>
                      </a:endParaRPr>
                    </a:p>
                    <a:p>
                      <a:pPr marL="0" marR="0" algn="ctr">
                        <a:lnSpc>
                          <a:spcPct val="107000"/>
                        </a:lnSpc>
                        <a:spcBef>
                          <a:spcPts val="0"/>
                        </a:spcBef>
                        <a:spcAft>
                          <a:spcPts val="0"/>
                        </a:spcAft>
                      </a:pPr>
                      <a:r>
                        <a:rPr lang="en-NZ"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91578" marR="91578" marT="45789" marB="45789"/>
                </a:tc>
                <a:tc gridSpan="3">
                  <a:txBody>
                    <a:bodyPr/>
                    <a:lstStyle/>
                    <a:p>
                      <a:pPr marL="0" marR="0" algn="ctr">
                        <a:lnSpc>
                          <a:spcPct val="107000"/>
                        </a:lnSpc>
                        <a:spcBef>
                          <a:spcPts val="0"/>
                        </a:spcBef>
                        <a:spcAft>
                          <a:spcPts val="0"/>
                        </a:spcAft>
                      </a:pPr>
                      <a:r>
                        <a:rPr lang="en-NZ" sz="1000">
                          <a:effectLst/>
                        </a:rPr>
                        <a:t>Assessment Opportunities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91578" marR="91578" marT="45789" marB="4578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96428438"/>
                  </a:ext>
                </a:extLst>
              </a:tr>
              <a:tr h="3291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NZ" sz="1000">
                          <a:effectLst/>
                        </a:rPr>
                        <a:t>Level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gn="ctr">
                        <a:lnSpc>
                          <a:spcPct val="107000"/>
                        </a:lnSpc>
                        <a:spcBef>
                          <a:spcPts val="0"/>
                        </a:spcBef>
                        <a:spcAft>
                          <a:spcPts val="0"/>
                        </a:spcAft>
                      </a:pPr>
                      <a:r>
                        <a:rPr lang="en-NZ" sz="1000">
                          <a:effectLst/>
                        </a:rPr>
                        <a:t>Level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gn="ctr">
                        <a:lnSpc>
                          <a:spcPct val="107000"/>
                        </a:lnSpc>
                        <a:spcBef>
                          <a:spcPts val="0"/>
                        </a:spcBef>
                        <a:spcAft>
                          <a:spcPts val="0"/>
                        </a:spcAft>
                      </a:pPr>
                      <a:r>
                        <a:rPr lang="en-NZ" sz="1000">
                          <a:effectLst/>
                        </a:rPr>
                        <a:t>Level 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extLst>
                  <a:ext uri="{0D108BD9-81ED-4DB2-BD59-A6C34878D82A}">
                    <a16:rowId xmlns:a16="http://schemas.microsoft.com/office/drawing/2014/main" xmlns="" val="2781842286"/>
                  </a:ext>
                </a:extLst>
              </a:tr>
              <a:tr h="4418078">
                <a:tc>
                  <a:txBody>
                    <a:bodyPr/>
                    <a:lstStyle/>
                    <a:p>
                      <a:pPr marL="0" marR="0">
                        <a:lnSpc>
                          <a:spcPct val="107000"/>
                        </a:lnSpc>
                        <a:spcBef>
                          <a:spcPts val="0"/>
                        </a:spcBef>
                        <a:spcAft>
                          <a:spcPts val="0"/>
                        </a:spcAft>
                      </a:pPr>
                      <a:r>
                        <a:rPr lang="en-NZ" sz="900">
                          <a:effectLst/>
                        </a:rPr>
                        <a:t>What is the geology and other prehumen history of the area?</a:t>
                      </a:r>
                      <a:endParaRPr lang="en-US" sz="900">
                        <a:effectLst/>
                      </a:endParaRPr>
                    </a:p>
                    <a:p>
                      <a:pPr marL="0" marR="0">
                        <a:lnSpc>
                          <a:spcPct val="107000"/>
                        </a:lnSpc>
                        <a:spcBef>
                          <a:spcPts val="0"/>
                        </a:spcBef>
                        <a:spcAft>
                          <a:spcPts val="0"/>
                        </a:spcAft>
                      </a:pPr>
                      <a:r>
                        <a:rPr lang="en-NZ" sz="900">
                          <a:effectLst/>
                        </a:rPr>
                        <a:t> </a:t>
                      </a:r>
                      <a:endParaRPr lang="en-US" sz="900">
                        <a:effectLst/>
                      </a:endParaRPr>
                    </a:p>
                    <a:p>
                      <a:pPr marL="0" marR="0">
                        <a:lnSpc>
                          <a:spcPct val="107000"/>
                        </a:lnSpc>
                        <a:spcBef>
                          <a:spcPts val="0"/>
                        </a:spcBef>
                        <a:spcAft>
                          <a:spcPts val="0"/>
                        </a:spcAft>
                      </a:pPr>
                      <a:r>
                        <a:rPr lang="en-NZ" sz="900">
                          <a:effectLst/>
                        </a:rPr>
                        <a:t>What is the prehuman ecology of the area?</a:t>
                      </a:r>
                      <a:endParaRPr lang="en-US" sz="900">
                        <a:effectLst/>
                      </a:endParaRPr>
                    </a:p>
                    <a:p>
                      <a:pPr marL="0" marR="0">
                        <a:lnSpc>
                          <a:spcPct val="107000"/>
                        </a:lnSpc>
                        <a:spcBef>
                          <a:spcPts val="0"/>
                        </a:spcBef>
                        <a:spcAft>
                          <a:spcPts val="0"/>
                        </a:spcAft>
                      </a:pPr>
                      <a:r>
                        <a:rPr lang="en-NZ" sz="900">
                          <a:effectLst/>
                        </a:rPr>
                        <a:t> </a:t>
                      </a:r>
                      <a:endParaRPr lang="en-US" sz="900">
                        <a:effectLst/>
                      </a:endParaRPr>
                    </a:p>
                    <a:p>
                      <a:pPr marL="0" marR="0">
                        <a:lnSpc>
                          <a:spcPct val="107000"/>
                        </a:lnSpc>
                        <a:spcBef>
                          <a:spcPts val="0"/>
                        </a:spcBef>
                        <a:spcAft>
                          <a:spcPts val="0"/>
                        </a:spcAft>
                      </a:pPr>
                      <a:r>
                        <a:rPr lang="en-NZ"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nSpc>
                          <a:spcPct val="107000"/>
                        </a:lnSpc>
                        <a:spcBef>
                          <a:spcPts val="0"/>
                        </a:spcBef>
                        <a:spcAft>
                          <a:spcPts val="0"/>
                        </a:spcAft>
                      </a:pPr>
                      <a:r>
                        <a:rPr lang="en-NZ" sz="900" dirty="0">
                          <a:effectLst/>
                        </a:rPr>
                        <a:t>Research the volcanic origins of the area and any other geological formations and fossils and then walk in and collect photographic evidence – map the position of your finds.</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endParaRPr>
                    </a:p>
                    <a:p>
                      <a:pPr marL="0" marR="0">
                        <a:lnSpc>
                          <a:spcPct val="107000"/>
                        </a:lnSpc>
                        <a:spcBef>
                          <a:spcPts val="0"/>
                        </a:spcBef>
                        <a:spcAft>
                          <a:spcPts val="0"/>
                        </a:spcAft>
                      </a:pPr>
                      <a:r>
                        <a:rPr lang="en-NZ" sz="900" dirty="0">
                          <a:effectLst/>
                        </a:rPr>
                        <a:t>Talk to the Bream Head Conservation ranger about the bush and land before human habitation. Find information from at least two other sources regarding prehumen ecology. What changes to ecology have happened to our ecology between then and now?</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endParaRPr>
                    </a:p>
                    <a:p>
                      <a:pPr marL="0" marR="0">
                        <a:lnSpc>
                          <a:spcPct val="107000"/>
                        </a:lnSpc>
                        <a:spcBef>
                          <a:spcPts val="0"/>
                        </a:spcBef>
                        <a:spcAft>
                          <a:spcPts val="0"/>
                        </a:spcAft>
                      </a:pPr>
                      <a:r>
                        <a:rPr lang="en-NZ" sz="900" dirty="0">
                          <a:effectLst/>
                        </a:rPr>
                        <a:t>Create a visual presentation/write a report on the prehistory of the area</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nSpc>
                          <a:spcPct val="107000"/>
                        </a:lnSpc>
                        <a:spcBef>
                          <a:spcPts val="0"/>
                        </a:spcBef>
                        <a:spcAft>
                          <a:spcPts val="0"/>
                        </a:spcAft>
                      </a:pPr>
                      <a:r>
                        <a:rPr lang="en-NZ" sz="900" u="sng" dirty="0">
                          <a:effectLst/>
                          <a:hlinkClick r:id="rId2"/>
                        </a:rPr>
                        <a:t>http://www.doc.govt.nz/Documents/conservation/land-and-freshwater/land/manaia-ecological-district/manaia-ecological-disctrict.pdf</a:t>
                      </a:r>
                      <a:endParaRPr lang="en-US" sz="900" dirty="0">
                        <a:effectLst/>
                      </a:endParaRPr>
                    </a:p>
                    <a:p>
                      <a:pPr marL="0" marR="0">
                        <a:lnSpc>
                          <a:spcPct val="107000"/>
                        </a:lnSpc>
                        <a:spcBef>
                          <a:spcPts val="0"/>
                        </a:spcBef>
                        <a:spcAft>
                          <a:spcPts val="0"/>
                        </a:spcAft>
                      </a:pPr>
                      <a:r>
                        <a:rPr lang="en-NZ" sz="900" u="none" strike="noStrike" dirty="0">
                          <a:effectLst/>
                        </a:rPr>
                        <a:t> </a:t>
                      </a:r>
                      <a:endParaRPr lang="en-US" sz="900" dirty="0">
                        <a:effectLst/>
                      </a:endParaRPr>
                    </a:p>
                    <a:p>
                      <a:pPr marL="0" marR="0">
                        <a:lnSpc>
                          <a:spcPct val="107000"/>
                        </a:lnSpc>
                        <a:spcBef>
                          <a:spcPts val="0"/>
                        </a:spcBef>
                        <a:spcAft>
                          <a:spcPts val="0"/>
                        </a:spcAft>
                      </a:pPr>
                      <a:r>
                        <a:rPr lang="en-NZ" sz="900" u="sng" dirty="0">
                          <a:effectLst/>
                        </a:rPr>
                        <a:t>http://www.doc.govt.nz/biodiversity</a:t>
                      </a:r>
                      <a:endParaRPr lang="en-US" sz="900" dirty="0">
                        <a:effectLst/>
                      </a:endParaRPr>
                    </a:p>
                    <a:p>
                      <a:pPr marL="0" marR="0">
                        <a:lnSpc>
                          <a:spcPct val="107000"/>
                        </a:lnSpc>
                        <a:spcBef>
                          <a:spcPts val="0"/>
                        </a:spcBef>
                        <a:spcAft>
                          <a:spcPts val="0"/>
                        </a:spcAft>
                      </a:pPr>
                      <a:r>
                        <a:rPr lang="en-NZ" sz="900" u="none" strike="noStrike" dirty="0">
                          <a:effectLst/>
                        </a:rPr>
                        <a:t> </a:t>
                      </a:r>
                      <a:endParaRPr lang="en-US" sz="900" dirty="0">
                        <a:effectLst/>
                      </a:endParaRPr>
                    </a:p>
                    <a:p>
                      <a:pPr marL="0" marR="0">
                        <a:lnSpc>
                          <a:spcPct val="107000"/>
                        </a:lnSpc>
                        <a:spcBef>
                          <a:spcPts val="0"/>
                        </a:spcBef>
                        <a:spcAft>
                          <a:spcPts val="0"/>
                        </a:spcAft>
                      </a:pPr>
                      <a:r>
                        <a:rPr lang="en-NZ" sz="900" u="none" strike="noStrike" dirty="0">
                          <a:effectLst/>
                        </a:rPr>
                        <a:t> </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nSpc>
                          <a:spcPct val="107000"/>
                        </a:lnSpc>
                        <a:spcBef>
                          <a:spcPts val="0"/>
                        </a:spcBef>
                        <a:spcAft>
                          <a:spcPts val="0"/>
                        </a:spcAft>
                      </a:pPr>
                      <a:r>
                        <a:rPr lang="en-NZ" sz="900" dirty="0">
                          <a:effectLst/>
                        </a:rPr>
                        <a:t>Science</a:t>
                      </a:r>
                      <a:endParaRPr lang="en-US" sz="900" dirty="0">
                        <a:effectLst/>
                      </a:endParaRPr>
                    </a:p>
                    <a:p>
                      <a:pPr marL="0" marR="0">
                        <a:lnSpc>
                          <a:spcPct val="107000"/>
                        </a:lnSpc>
                        <a:spcBef>
                          <a:spcPts val="0"/>
                        </a:spcBef>
                        <a:spcAft>
                          <a:spcPts val="0"/>
                        </a:spcAft>
                      </a:pPr>
                      <a:r>
                        <a:rPr lang="en-NZ" sz="900" dirty="0">
                          <a:effectLst/>
                        </a:rPr>
                        <a:t>AS 90952 </a:t>
                      </a:r>
                      <a:r>
                        <a:rPr lang="en-AU" sz="900" dirty="0">
                          <a:effectLst/>
                        </a:rPr>
                        <a:t>Demonstrate understanding of the formation of surface features in our area: Let’s Look at Our Local Area</a:t>
                      </a:r>
                      <a:endParaRPr lang="en-US" sz="900" dirty="0">
                        <a:effectLst/>
                      </a:endParaRPr>
                    </a:p>
                    <a:p>
                      <a:pPr marL="0" marR="0">
                        <a:lnSpc>
                          <a:spcPct val="107000"/>
                        </a:lnSpc>
                        <a:spcBef>
                          <a:spcPts val="0"/>
                        </a:spcBef>
                        <a:spcAft>
                          <a:spcPts val="0"/>
                        </a:spcAft>
                      </a:pPr>
                      <a:r>
                        <a:rPr lang="en-NZ" sz="900" dirty="0">
                          <a:effectLst/>
                        </a:rPr>
                        <a:t>English/Media/IT </a:t>
                      </a:r>
                      <a:endParaRPr lang="en-US" sz="900" dirty="0">
                        <a:effectLst/>
                      </a:endParaRPr>
                    </a:p>
                    <a:p>
                      <a:pPr marL="0" marR="0">
                        <a:lnSpc>
                          <a:spcPct val="107000"/>
                        </a:lnSpc>
                        <a:spcBef>
                          <a:spcPts val="0"/>
                        </a:spcBef>
                        <a:spcAft>
                          <a:spcPts val="0"/>
                        </a:spcAft>
                      </a:pPr>
                      <a:r>
                        <a:rPr lang="en-NZ" sz="900" dirty="0">
                          <a:effectLst/>
                        </a:rPr>
                        <a:t>Create a visual presentation</a:t>
                      </a:r>
                      <a:endParaRPr lang="en-US" sz="900" dirty="0">
                        <a:effectLst/>
                      </a:endParaRPr>
                    </a:p>
                    <a:p>
                      <a:pPr marL="0" marR="0">
                        <a:lnSpc>
                          <a:spcPct val="107000"/>
                        </a:lnSpc>
                        <a:spcBef>
                          <a:spcPts val="0"/>
                        </a:spcBef>
                        <a:spcAft>
                          <a:spcPts val="0"/>
                        </a:spcAft>
                      </a:pPr>
                      <a:r>
                        <a:rPr lang="en-NZ" sz="900" dirty="0">
                          <a:effectLst/>
                        </a:rPr>
                        <a:t>AS 90853 Use information skills to form conclusion(s)</a:t>
                      </a:r>
                      <a:endParaRPr lang="en-US" sz="900" dirty="0">
                        <a:effectLst/>
                      </a:endParaRPr>
                    </a:p>
                    <a:p>
                      <a:pPr marL="0" marR="0">
                        <a:lnSpc>
                          <a:spcPct val="107000"/>
                        </a:lnSpc>
                        <a:spcBef>
                          <a:spcPts val="0"/>
                        </a:spcBef>
                        <a:spcAft>
                          <a:spcPts val="0"/>
                        </a:spcAft>
                      </a:pPr>
                      <a:r>
                        <a:rPr lang="en-NZ"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nSpc>
                          <a:spcPct val="107000"/>
                        </a:lnSpc>
                        <a:spcBef>
                          <a:spcPts val="0"/>
                        </a:spcBef>
                        <a:spcAft>
                          <a:spcPts val="0"/>
                        </a:spcAft>
                      </a:pPr>
                      <a:r>
                        <a:rPr lang="en-NZ" sz="900">
                          <a:effectLst/>
                        </a:rPr>
                        <a:t>Science</a:t>
                      </a:r>
                      <a:endParaRPr lang="en-US" sz="900">
                        <a:effectLst/>
                      </a:endParaRPr>
                    </a:p>
                    <a:p>
                      <a:pPr marL="0" marR="0">
                        <a:lnSpc>
                          <a:spcPct val="107000"/>
                        </a:lnSpc>
                        <a:spcBef>
                          <a:spcPts val="0"/>
                        </a:spcBef>
                        <a:spcAft>
                          <a:spcPts val="0"/>
                        </a:spcAft>
                      </a:pPr>
                      <a:r>
                        <a:rPr lang="en-NZ" sz="900">
                          <a:effectLst/>
                        </a:rPr>
                        <a:t>AS 91189 Investigate geological processes in a New Zealand locality</a:t>
                      </a:r>
                      <a:endParaRPr lang="en-US" sz="900">
                        <a:effectLst/>
                      </a:endParaRPr>
                    </a:p>
                    <a:p>
                      <a:pPr marL="0" marR="0">
                        <a:lnSpc>
                          <a:spcPct val="107000"/>
                        </a:lnSpc>
                        <a:spcBef>
                          <a:spcPts val="0"/>
                        </a:spcBef>
                        <a:spcAft>
                          <a:spcPts val="0"/>
                        </a:spcAft>
                      </a:pPr>
                      <a:r>
                        <a:rPr lang="en-NZ" sz="900">
                          <a:effectLst/>
                        </a:rPr>
                        <a:t>responsibility model in physical activity</a:t>
                      </a:r>
                      <a:endParaRPr lang="en-US" sz="900">
                        <a:effectLst/>
                      </a:endParaRPr>
                    </a:p>
                    <a:p>
                      <a:pPr marL="0" marR="0">
                        <a:lnSpc>
                          <a:spcPct val="107000"/>
                        </a:lnSpc>
                        <a:spcBef>
                          <a:spcPts val="0"/>
                        </a:spcBef>
                        <a:spcAft>
                          <a:spcPts val="0"/>
                        </a:spcAft>
                      </a:pPr>
                      <a:r>
                        <a:rPr lang="en-NZ" sz="900">
                          <a:effectLst/>
                        </a:rPr>
                        <a:t>English/Media/IT </a:t>
                      </a:r>
                      <a:endParaRPr lang="en-US" sz="900">
                        <a:effectLst/>
                      </a:endParaRPr>
                    </a:p>
                    <a:p>
                      <a:pPr marL="0" marR="0">
                        <a:lnSpc>
                          <a:spcPct val="107000"/>
                        </a:lnSpc>
                        <a:spcBef>
                          <a:spcPts val="0"/>
                        </a:spcBef>
                        <a:spcAft>
                          <a:spcPts val="0"/>
                        </a:spcAft>
                      </a:pPr>
                      <a:r>
                        <a:rPr lang="en-NZ" sz="900">
                          <a:effectLst/>
                        </a:rPr>
                        <a:t>Create a visual presentation</a:t>
                      </a:r>
                      <a:endParaRPr lang="en-US" sz="900">
                        <a:effectLst/>
                      </a:endParaRPr>
                    </a:p>
                    <a:p>
                      <a:pPr marL="0" marR="0">
                        <a:lnSpc>
                          <a:spcPct val="107000"/>
                        </a:lnSpc>
                        <a:spcBef>
                          <a:spcPts val="0"/>
                        </a:spcBef>
                        <a:spcAft>
                          <a:spcPts val="0"/>
                        </a:spcAft>
                      </a:pPr>
                      <a:r>
                        <a:rPr lang="en-NZ" sz="900">
                          <a:effectLst/>
                        </a:rPr>
                        <a:t>AS 91105 Use information literacy skills to form developed conclusions</a:t>
                      </a:r>
                      <a:endParaRPr lang="en-US" sz="900">
                        <a:effectLst/>
                      </a:endParaRPr>
                    </a:p>
                    <a:p>
                      <a:pPr marL="0" marR="0">
                        <a:lnSpc>
                          <a:spcPct val="107000"/>
                        </a:lnSpc>
                        <a:spcBef>
                          <a:spcPts val="0"/>
                        </a:spcBef>
                        <a:spcAft>
                          <a:spcPts val="0"/>
                        </a:spcAft>
                      </a:pPr>
                      <a:r>
                        <a:rPr lang="en-NZ"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tc>
                  <a:txBody>
                    <a:bodyPr/>
                    <a:lstStyle/>
                    <a:p>
                      <a:pPr marL="0" marR="0">
                        <a:lnSpc>
                          <a:spcPct val="107000"/>
                        </a:lnSpc>
                        <a:spcBef>
                          <a:spcPts val="0"/>
                        </a:spcBef>
                        <a:spcAft>
                          <a:spcPts val="0"/>
                        </a:spcAft>
                      </a:pPr>
                      <a:r>
                        <a:rPr lang="en-NZ" sz="900" dirty="0">
                          <a:effectLst/>
                        </a:rPr>
                        <a:t>Science</a:t>
                      </a:r>
                      <a:endParaRPr lang="en-US" sz="900" dirty="0">
                        <a:effectLst/>
                      </a:endParaRPr>
                    </a:p>
                    <a:p>
                      <a:pPr marL="0" marR="0">
                        <a:lnSpc>
                          <a:spcPct val="107000"/>
                        </a:lnSpc>
                        <a:spcBef>
                          <a:spcPts val="0"/>
                        </a:spcBef>
                        <a:spcAft>
                          <a:spcPts val="0"/>
                        </a:spcAft>
                      </a:pPr>
                      <a:r>
                        <a:rPr lang="en-NZ" sz="900" dirty="0">
                          <a:effectLst/>
                        </a:rPr>
                        <a:t>AS 91410 Carry out an independent practical Earth and Space Science investigation</a:t>
                      </a:r>
                      <a:endParaRPr lang="en-US" sz="900" dirty="0">
                        <a:effectLst/>
                      </a:endParaRPr>
                    </a:p>
                    <a:p>
                      <a:pPr marL="0" marR="0">
                        <a:lnSpc>
                          <a:spcPct val="107000"/>
                        </a:lnSpc>
                        <a:spcBef>
                          <a:spcPts val="0"/>
                        </a:spcBef>
                        <a:spcAft>
                          <a:spcPts val="0"/>
                        </a:spcAft>
                      </a:pPr>
                      <a:r>
                        <a:rPr lang="en-NZ" sz="900" dirty="0">
                          <a:effectLst/>
                        </a:rPr>
                        <a:t>Ag/</a:t>
                      </a:r>
                      <a:r>
                        <a:rPr lang="en-NZ" sz="900" dirty="0" err="1">
                          <a:effectLst/>
                        </a:rPr>
                        <a:t>Hort</a:t>
                      </a:r>
                      <a:endParaRPr lang="en-US" sz="900" dirty="0">
                        <a:effectLst/>
                      </a:endParaRPr>
                    </a:p>
                    <a:p>
                      <a:pPr marL="0" marR="0">
                        <a:lnSpc>
                          <a:spcPct val="107000"/>
                        </a:lnSpc>
                        <a:spcBef>
                          <a:spcPts val="0"/>
                        </a:spcBef>
                        <a:spcAft>
                          <a:spcPts val="0"/>
                        </a:spcAft>
                      </a:pPr>
                      <a:r>
                        <a:rPr lang="en-NZ" sz="900" dirty="0">
                          <a:effectLst/>
                        </a:rPr>
                        <a:t>US 29414 Describe and use a Global Positioning System (GPS) for a specified rural activity </a:t>
                      </a:r>
                      <a:endParaRPr lang="en-US" sz="900" dirty="0">
                        <a:effectLst/>
                      </a:endParaRPr>
                    </a:p>
                    <a:p>
                      <a:pPr marL="0" marR="0">
                        <a:lnSpc>
                          <a:spcPct val="107000"/>
                        </a:lnSpc>
                        <a:spcBef>
                          <a:spcPts val="0"/>
                        </a:spcBef>
                        <a:spcAft>
                          <a:spcPts val="0"/>
                        </a:spcAft>
                      </a:pPr>
                      <a:r>
                        <a:rPr lang="en-NZ" sz="900" dirty="0">
                          <a:effectLst/>
                        </a:rPr>
                        <a:t>management strategies</a:t>
                      </a:r>
                      <a:endParaRPr lang="en-US" sz="900" dirty="0">
                        <a:effectLst/>
                      </a:endParaRPr>
                    </a:p>
                    <a:p>
                      <a:pPr marL="0" marR="0">
                        <a:lnSpc>
                          <a:spcPct val="107000"/>
                        </a:lnSpc>
                        <a:spcBef>
                          <a:spcPts val="0"/>
                        </a:spcBef>
                        <a:spcAft>
                          <a:spcPts val="0"/>
                        </a:spcAft>
                      </a:pPr>
                      <a:r>
                        <a:rPr lang="en-NZ" sz="900" dirty="0">
                          <a:effectLst/>
                        </a:rPr>
                        <a:t>AS 91505 Examine contemporary leadership principles applied in physical activity contexts</a:t>
                      </a:r>
                      <a:endParaRPr lang="en-US" sz="900" dirty="0">
                        <a:effectLst/>
                      </a:endParaRPr>
                    </a:p>
                    <a:p>
                      <a:pPr marL="0" marR="0">
                        <a:lnSpc>
                          <a:spcPct val="107000"/>
                        </a:lnSpc>
                        <a:spcBef>
                          <a:spcPts val="0"/>
                        </a:spcBef>
                        <a:spcAft>
                          <a:spcPts val="0"/>
                        </a:spcAft>
                      </a:pPr>
                      <a:r>
                        <a:rPr lang="en-NZ" sz="900" dirty="0">
                          <a:effectLst/>
                        </a:rPr>
                        <a:t>English/Media/IT </a:t>
                      </a:r>
                      <a:endParaRPr lang="en-US" sz="900" dirty="0">
                        <a:effectLst/>
                      </a:endParaRPr>
                    </a:p>
                    <a:p>
                      <a:pPr marL="0" marR="0">
                        <a:lnSpc>
                          <a:spcPct val="107000"/>
                        </a:lnSpc>
                        <a:spcBef>
                          <a:spcPts val="0"/>
                        </a:spcBef>
                        <a:spcAft>
                          <a:spcPts val="0"/>
                        </a:spcAft>
                      </a:pPr>
                      <a:r>
                        <a:rPr lang="en-NZ" sz="900" dirty="0">
                          <a:effectLst/>
                        </a:rPr>
                        <a:t>Create a visual presentation</a:t>
                      </a:r>
                      <a:endParaRPr lang="en-US" sz="900" dirty="0">
                        <a:effectLst/>
                      </a:endParaRPr>
                    </a:p>
                    <a:p>
                      <a:pPr marL="0" marR="0">
                        <a:lnSpc>
                          <a:spcPct val="107000"/>
                        </a:lnSpc>
                        <a:spcBef>
                          <a:spcPts val="0"/>
                        </a:spcBef>
                        <a:spcAft>
                          <a:spcPts val="0"/>
                        </a:spcAft>
                      </a:pPr>
                      <a:r>
                        <a:rPr lang="en-NZ" sz="900" dirty="0">
                          <a:effectLst/>
                        </a:rPr>
                        <a:t>US Read texts to research information</a:t>
                      </a:r>
                      <a:endParaRPr lang="en-US" sz="900" dirty="0">
                        <a:effectLst/>
                      </a:endParaRPr>
                    </a:p>
                    <a:p>
                      <a:pPr marL="0" marR="0">
                        <a:lnSpc>
                          <a:spcPct val="107000"/>
                        </a:lnSpc>
                        <a:spcBef>
                          <a:spcPts val="0"/>
                        </a:spcBef>
                        <a:spcAft>
                          <a:spcPts val="0"/>
                        </a:spcAft>
                      </a:pPr>
                      <a:r>
                        <a:rPr lang="en-NZ" sz="900" dirty="0">
                          <a:effectLst/>
                        </a:rPr>
                        <a:t>US 11097  Listen actively to gain information in an interactive situation</a:t>
                      </a:r>
                      <a:endParaRPr lang="en-US" sz="900" dirty="0">
                        <a:effectLst/>
                      </a:endParaRPr>
                    </a:p>
                    <a:p>
                      <a:pPr marL="0" marR="0">
                        <a:lnSpc>
                          <a:spcPct val="107000"/>
                        </a:lnSpc>
                        <a:spcBef>
                          <a:spcPts val="0"/>
                        </a:spcBef>
                        <a:spcAft>
                          <a:spcPts val="0"/>
                        </a:spcAft>
                      </a:pPr>
                      <a:r>
                        <a:rPr lang="en-NZ" sz="900" dirty="0">
                          <a:effectLst/>
                        </a:rPr>
                        <a:t>US 3491 Write a report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58331" marT="0" marB="0"/>
                </a:tc>
                <a:extLst>
                  <a:ext uri="{0D108BD9-81ED-4DB2-BD59-A6C34878D82A}">
                    <a16:rowId xmlns:a16="http://schemas.microsoft.com/office/drawing/2014/main" xmlns="" val="3420272720"/>
                  </a:ext>
                </a:extLst>
              </a:tr>
            </a:tbl>
          </a:graphicData>
        </a:graphic>
      </p:graphicFrame>
      <p:sp>
        <p:nvSpPr>
          <p:cNvPr id="5" name="Title 1">
            <a:extLst>
              <a:ext uri="{FF2B5EF4-FFF2-40B4-BE49-F238E27FC236}">
                <a16:creationId xmlns:a16="http://schemas.microsoft.com/office/drawing/2014/main" xmlns="" id="{D09B9952-F576-4393-8D1C-CAFBB8103875}"/>
              </a:ext>
            </a:extLst>
          </p:cNvPr>
          <p:cNvSpPr txBox="1">
            <a:spLocks/>
          </p:cNvSpPr>
          <p:nvPr/>
        </p:nvSpPr>
        <p:spPr>
          <a:xfrm>
            <a:off x="942686" y="402071"/>
            <a:ext cx="7886700" cy="844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b="1" dirty="0"/>
              <a:t>Bream Head Conservation Trust – Introductory unit</a:t>
            </a:r>
            <a:endParaRPr lang="en-US" sz="2800" b="1" dirty="0"/>
          </a:p>
        </p:txBody>
      </p:sp>
    </p:spTree>
    <p:extLst>
      <p:ext uri="{BB962C8B-B14F-4D97-AF65-F5344CB8AC3E}">
        <p14:creationId xmlns:p14="http://schemas.microsoft.com/office/powerpoint/2010/main" val="205871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7AC73BBF-B3FE-4AA8-AC7D-B88A3917325C}"/>
              </a:ext>
            </a:extLst>
          </p:cNvPr>
          <p:cNvGraphicFramePr>
            <a:graphicFrameLocks noGrp="1"/>
          </p:cNvGraphicFramePr>
          <p:nvPr>
            <p:ph idx="1"/>
            <p:extLst>
              <p:ext uri="{D42A27DB-BD31-4B8C-83A1-F6EECF244321}">
                <p14:modId xmlns:p14="http://schemas.microsoft.com/office/powerpoint/2010/main" val="2658629914"/>
              </p:ext>
            </p:extLst>
          </p:nvPr>
        </p:nvGraphicFramePr>
        <p:xfrm>
          <a:off x="487513" y="620495"/>
          <a:ext cx="8168974" cy="5631491"/>
        </p:xfrm>
        <a:graphic>
          <a:graphicData uri="http://schemas.openxmlformats.org/drawingml/2006/table">
            <a:tbl>
              <a:tblPr firstRow="1" firstCol="1" bandRow="1">
                <a:tableStyleId>{5C22544A-7EE6-4342-B048-85BDC9FD1C3A}</a:tableStyleId>
              </a:tblPr>
              <a:tblGrid>
                <a:gridCol w="1361979">
                  <a:extLst>
                    <a:ext uri="{9D8B030D-6E8A-4147-A177-3AD203B41FA5}">
                      <a16:colId xmlns:a16="http://schemas.microsoft.com/office/drawing/2014/main" xmlns="" val="735203994"/>
                    </a:ext>
                  </a:extLst>
                </a:gridCol>
                <a:gridCol w="1360606">
                  <a:extLst>
                    <a:ext uri="{9D8B030D-6E8A-4147-A177-3AD203B41FA5}">
                      <a16:colId xmlns:a16="http://schemas.microsoft.com/office/drawing/2014/main" xmlns="" val="1483580890"/>
                    </a:ext>
                  </a:extLst>
                </a:gridCol>
                <a:gridCol w="1362192">
                  <a:extLst>
                    <a:ext uri="{9D8B030D-6E8A-4147-A177-3AD203B41FA5}">
                      <a16:colId xmlns:a16="http://schemas.microsoft.com/office/drawing/2014/main" xmlns="" val="3133917237"/>
                    </a:ext>
                  </a:extLst>
                </a:gridCol>
                <a:gridCol w="1361399">
                  <a:extLst>
                    <a:ext uri="{9D8B030D-6E8A-4147-A177-3AD203B41FA5}">
                      <a16:colId xmlns:a16="http://schemas.microsoft.com/office/drawing/2014/main" xmlns="" val="4192848156"/>
                    </a:ext>
                  </a:extLst>
                </a:gridCol>
                <a:gridCol w="1361399">
                  <a:extLst>
                    <a:ext uri="{9D8B030D-6E8A-4147-A177-3AD203B41FA5}">
                      <a16:colId xmlns:a16="http://schemas.microsoft.com/office/drawing/2014/main" xmlns="" val="2024640061"/>
                    </a:ext>
                  </a:extLst>
                </a:gridCol>
                <a:gridCol w="1361399">
                  <a:extLst>
                    <a:ext uri="{9D8B030D-6E8A-4147-A177-3AD203B41FA5}">
                      <a16:colId xmlns:a16="http://schemas.microsoft.com/office/drawing/2014/main" xmlns="" val="1392392679"/>
                    </a:ext>
                  </a:extLst>
                </a:gridCol>
              </a:tblGrid>
              <a:tr h="254362">
                <a:tc rowSpan="2">
                  <a:txBody>
                    <a:bodyPr/>
                    <a:lstStyle/>
                    <a:p>
                      <a:pPr marL="0" marR="0" algn="ctr">
                        <a:lnSpc>
                          <a:spcPct val="107000"/>
                        </a:lnSpc>
                        <a:spcBef>
                          <a:spcPts val="0"/>
                        </a:spcBef>
                        <a:spcAft>
                          <a:spcPts val="0"/>
                        </a:spcAft>
                      </a:pPr>
                      <a:r>
                        <a:rPr lang="en-NZ" sz="1000">
                          <a:effectLst/>
                        </a:rPr>
                        <a:t>Guided Inquiry Questions</a:t>
                      </a:r>
                      <a:endParaRPr lang="en-US" sz="1000">
                        <a:effectLst/>
                      </a:endParaRPr>
                    </a:p>
                    <a:p>
                      <a:pPr marL="0" marR="0" algn="ctr">
                        <a:lnSpc>
                          <a:spcPct val="107000"/>
                        </a:lnSpc>
                        <a:spcBef>
                          <a:spcPts val="0"/>
                        </a:spcBef>
                        <a:spcAft>
                          <a:spcPts val="0"/>
                        </a:spcAft>
                      </a:pPr>
                      <a:r>
                        <a:rPr lang="en-NZ"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7175" marR="87175" marT="43588" marB="43588"/>
                </a:tc>
                <a:tc rowSpan="2">
                  <a:txBody>
                    <a:bodyPr/>
                    <a:lstStyle/>
                    <a:p>
                      <a:pPr marL="0" marR="0" algn="ctr">
                        <a:lnSpc>
                          <a:spcPct val="107000"/>
                        </a:lnSpc>
                        <a:spcBef>
                          <a:spcPts val="0"/>
                        </a:spcBef>
                        <a:spcAft>
                          <a:spcPts val="0"/>
                        </a:spcAft>
                      </a:pPr>
                      <a:r>
                        <a:rPr lang="en-NZ" sz="1000">
                          <a:effectLst/>
                        </a:rPr>
                        <a:t>Activity Possibilities</a:t>
                      </a:r>
                      <a:endParaRPr lang="en-US" sz="1000">
                        <a:effectLst/>
                      </a:endParaRPr>
                    </a:p>
                    <a:p>
                      <a:pPr marL="0" marR="0" algn="ctr">
                        <a:lnSpc>
                          <a:spcPct val="107000"/>
                        </a:lnSpc>
                        <a:spcBef>
                          <a:spcPts val="0"/>
                        </a:spcBef>
                        <a:spcAft>
                          <a:spcPts val="0"/>
                        </a:spcAft>
                      </a:pPr>
                      <a:r>
                        <a:rPr lang="en-NZ"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7175" marR="87175" marT="43588" marB="43588"/>
                </a:tc>
                <a:tc rowSpan="2">
                  <a:txBody>
                    <a:bodyPr/>
                    <a:lstStyle/>
                    <a:p>
                      <a:pPr marL="0" marR="0" algn="ctr">
                        <a:lnSpc>
                          <a:spcPct val="107000"/>
                        </a:lnSpc>
                        <a:spcBef>
                          <a:spcPts val="0"/>
                        </a:spcBef>
                        <a:spcAft>
                          <a:spcPts val="0"/>
                        </a:spcAft>
                      </a:pPr>
                      <a:r>
                        <a:rPr lang="en-NZ" sz="1000" dirty="0">
                          <a:effectLst/>
                        </a:rPr>
                        <a:t>Resources</a:t>
                      </a:r>
                      <a:endParaRPr lang="en-US" sz="1000" dirty="0">
                        <a:effectLst/>
                      </a:endParaRPr>
                    </a:p>
                    <a:p>
                      <a:pPr marL="0" marR="0" algn="ctr">
                        <a:lnSpc>
                          <a:spcPct val="107000"/>
                        </a:lnSpc>
                        <a:spcBef>
                          <a:spcPts val="0"/>
                        </a:spcBef>
                        <a:spcAft>
                          <a:spcPts val="0"/>
                        </a:spcAft>
                      </a:pPr>
                      <a:r>
                        <a:rPr lang="en-NZ"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7175" marR="87175" marT="43588" marB="43588"/>
                </a:tc>
                <a:tc gridSpan="3">
                  <a:txBody>
                    <a:bodyPr/>
                    <a:lstStyle/>
                    <a:p>
                      <a:pPr marL="0" marR="0" algn="ctr">
                        <a:lnSpc>
                          <a:spcPct val="107000"/>
                        </a:lnSpc>
                        <a:spcBef>
                          <a:spcPts val="0"/>
                        </a:spcBef>
                        <a:spcAft>
                          <a:spcPts val="0"/>
                        </a:spcAft>
                      </a:pPr>
                      <a:r>
                        <a:rPr lang="en-NZ" sz="1000" dirty="0">
                          <a:effectLst/>
                        </a:rPr>
                        <a:t>Assessment Opportunities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7175" marR="87175" marT="43588" marB="4358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2475151"/>
                  </a:ext>
                </a:extLst>
              </a:tr>
              <a:tr h="3084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NZ" sz="1000">
                          <a:effectLst/>
                        </a:rPr>
                        <a:t>Level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gn="ctr">
                        <a:lnSpc>
                          <a:spcPct val="107000"/>
                        </a:lnSpc>
                        <a:spcBef>
                          <a:spcPts val="0"/>
                        </a:spcBef>
                        <a:spcAft>
                          <a:spcPts val="0"/>
                        </a:spcAft>
                      </a:pPr>
                      <a:r>
                        <a:rPr lang="en-NZ" sz="1000">
                          <a:effectLst/>
                        </a:rPr>
                        <a:t>Level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gn="ctr">
                        <a:lnSpc>
                          <a:spcPct val="107000"/>
                        </a:lnSpc>
                        <a:spcBef>
                          <a:spcPts val="0"/>
                        </a:spcBef>
                        <a:spcAft>
                          <a:spcPts val="0"/>
                        </a:spcAft>
                      </a:pPr>
                      <a:r>
                        <a:rPr lang="en-NZ" sz="1000">
                          <a:effectLst/>
                        </a:rPr>
                        <a:t>Level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extLst>
                  <a:ext uri="{0D108BD9-81ED-4DB2-BD59-A6C34878D82A}">
                    <a16:rowId xmlns:a16="http://schemas.microsoft.com/office/drawing/2014/main" xmlns="" val="2430876371"/>
                  </a:ext>
                </a:extLst>
              </a:tr>
              <a:tr h="4346051">
                <a:tc>
                  <a:txBody>
                    <a:bodyPr/>
                    <a:lstStyle/>
                    <a:p>
                      <a:pPr marL="0" marR="0">
                        <a:lnSpc>
                          <a:spcPct val="107000"/>
                        </a:lnSpc>
                        <a:spcBef>
                          <a:spcPts val="0"/>
                        </a:spcBef>
                        <a:spcAft>
                          <a:spcPts val="0"/>
                        </a:spcAft>
                      </a:pPr>
                      <a:r>
                        <a:rPr lang="en-NZ" sz="1000">
                          <a:effectLst/>
                        </a:rPr>
                        <a:t>How long has the area been inhabited by humans? </a:t>
                      </a:r>
                      <a:endParaRPr lang="en-US" sz="1000">
                        <a:effectLst/>
                      </a:endParaRPr>
                    </a:p>
                    <a:p>
                      <a:pPr marL="0" marR="0">
                        <a:lnSpc>
                          <a:spcPct val="107000"/>
                        </a:lnSpc>
                        <a:spcBef>
                          <a:spcPts val="0"/>
                        </a:spcBef>
                        <a:spcAft>
                          <a:spcPts val="0"/>
                        </a:spcAft>
                      </a:pPr>
                      <a:r>
                        <a:rPr lang="en-NZ" sz="1000">
                          <a:effectLst/>
                        </a:rPr>
                        <a:t> </a:t>
                      </a:r>
                      <a:endParaRPr lang="en-US" sz="1000">
                        <a:effectLst/>
                      </a:endParaRPr>
                    </a:p>
                    <a:p>
                      <a:pPr marL="0" marR="0">
                        <a:lnSpc>
                          <a:spcPct val="107000"/>
                        </a:lnSpc>
                        <a:spcBef>
                          <a:spcPts val="0"/>
                        </a:spcBef>
                        <a:spcAft>
                          <a:spcPts val="0"/>
                        </a:spcAft>
                      </a:pPr>
                      <a:r>
                        <a:rPr lang="en-NZ" sz="1000">
                          <a:effectLst/>
                        </a:rPr>
                        <a:t>Who were they and when did they come?</a:t>
                      </a:r>
                      <a:endParaRPr lang="en-US" sz="1000">
                        <a:effectLst/>
                      </a:endParaRPr>
                    </a:p>
                    <a:p>
                      <a:pPr marL="0" marR="0">
                        <a:lnSpc>
                          <a:spcPct val="107000"/>
                        </a:lnSpc>
                        <a:spcBef>
                          <a:spcPts val="0"/>
                        </a:spcBef>
                        <a:spcAft>
                          <a:spcPts val="0"/>
                        </a:spcAft>
                      </a:pPr>
                      <a:r>
                        <a:rPr lang="en-NZ" sz="1000">
                          <a:effectLst/>
                        </a:rPr>
                        <a:t> </a:t>
                      </a:r>
                      <a:endParaRPr lang="en-US" sz="1000">
                        <a:effectLst/>
                      </a:endParaRPr>
                    </a:p>
                    <a:p>
                      <a:pPr marL="0" marR="0">
                        <a:lnSpc>
                          <a:spcPct val="107000"/>
                        </a:lnSpc>
                        <a:spcBef>
                          <a:spcPts val="0"/>
                        </a:spcBef>
                        <a:spcAft>
                          <a:spcPts val="0"/>
                        </a:spcAft>
                      </a:pPr>
                      <a:r>
                        <a:rPr lang="en-NZ" sz="1000">
                          <a:effectLst/>
                        </a:rPr>
                        <a:t>How did they survive (food, shelter, trade, defence)?</a:t>
                      </a:r>
                      <a:endParaRPr lang="en-US" sz="1000">
                        <a:effectLst/>
                      </a:endParaRPr>
                    </a:p>
                    <a:p>
                      <a:pPr marL="0" marR="0">
                        <a:lnSpc>
                          <a:spcPct val="107000"/>
                        </a:lnSpc>
                        <a:spcBef>
                          <a:spcPts val="0"/>
                        </a:spcBef>
                        <a:spcAft>
                          <a:spcPts val="0"/>
                        </a:spcAft>
                      </a:pPr>
                      <a:r>
                        <a:rPr lang="en-NZ" sz="1000">
                          <a:effectLst/>
                        </a:rPr>
                        <a:t> </a:t>
                      </a:r>
                      <a:endParaRPr lang="en-US" sz="1000">
                        <a:effectLst/>
                      </a:endParaRPr>
                    </a:p>
                    <a:p>
                      <a:pPr marL="0" marR="0">
                        <a:lnSpc>
                          <a:spcPct val="107000"/>
                        </a:lnSpc>
                        <a:spcBef>
                          <a:spcPts val="0"/>
                        </a:spcBef>
                        <a:spcAft>
                          <a:spcPts val="0"/>
                        </a:spcAft>
                      </a:pPr>
                      <a:r>
                        <a:rPr lang="en-NZ" sz="1000">
                          <a:effectLst/>
                        </a:rPr>
                        <a:t> </a:t>
                      </a:r>
                      <a:endParaRPr lang="en-US" sz="1000">
                        <a:effectLst/>
                      </a:endParaRPr>
                    </a:p>
                    <a:p>
                      <a:pPr marL="0" marR="0">
                        <a:lnSpc>
                          <a:spcPct val="107000"/>
                        </a:lnSpc>
                        <a:spcBef>
                          <a:spcPts val="0"/>
                        </a:spcBef>
                        <a:spcAft>
                          <a:spcPts val="0"/>
                        </a:spcAft>
                      </a:pPr>
                      <a:r>
                        <a:rPr lang="en-NZ"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nSpc>
                          <a:spcPct val="107000"/>
                        </a:lnSpc>
                        <a:spcBef>
                          <a:spcPts val="0"/>
                        </a:spcBef>
                        <a:spcAft>
                          <a:spcPts val="0"/>
                        </a:spcAft>
                      </a:pPr>
                      <a:r>
                        <a:rPr lang="en-NZ" sz="1000" dirty="0">
                          <a:effectLst/>
                        </a:rPr>
                        <a:t>Look at middens and pa sites and identify what is in them</a:t>
                      </a:r>
                    </a:p>
                    <a:p>
                      <a:pPr marL="0" marR="0">
                        <a:lnSpc>
                          <a:spcPct val="107000"/>
                        </a:lnSpc>
                        <a:spcBef>
                          <a:spcPts val="0"/>
                        </a:spcBef>
                        <a:spcAft>
                          <a:spcPts val="0"/>
                        </a:spcAft>
                      </a:pPr>
                      <a:r>
                        <a:rPr lang="en-NZ" sz="1000" dirty="0">
                          <a:effectLst/>
                        </a:rPr>
                        <a:t>Listen to a local iwi member and other local historians relating the history of the area</a:t>
                      </a:r>
                    </a:p>
                    <a:p>
                      <a:pPr marL="0" marR="0">
                        <a:lnSpc>
                          <a:spcPct val="107000"/>
                        </a:lnSpc>
                        <a:spcBef>
                          <a:spcPts val="0"/>
                        </a:spcBef>
                        <a:spcAft>
                          <a:spcPts val="0"/>
                        </a:spcAft>
                      </a:pPr>
                      <a:r>
                        <a:rPr lang="en-NZ" sz="1000" dirty="0">
                          <a:effectLst/>
                        </a:rPr>
                        <a:t>Visit sites of significance to people in the past on the reserve</a:t>
                      </a:r>
                      <a:endParaRPr lang="en-US" sz="1000" dirty="0">
                        <a:effectLst/>
                      </a:endParaRPr>
                    </a:p>
                    <a:p>
                      <a:pPr marL="0" marR="0">
                        <a:lnSpc>
                          <a:spcPct val="107000"/>
                        </a:lnSpc>
                        <a:spcBef>
                          <a:spcPts val="0"/>
                        </a:spcBef>
                        <a:spcAft>
                          <a:spcPts val="0"/>
                        </a:spcAft>
                      </a:pPr>
                      <a:r>
                        <a:rPr lang="en-NZ" sz="1000" dirty="0">
                          <a:effectLst/>
                        </a:rPr>
                        <a:t>Find out the local legends and then create art work to represent it.</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endParaRPr>
                    </a:p>
                    <a:p>
                      <a:pPr marL="0" marR="0">
                        <a:lnSpc>
                          <a:spcPct val="107000"/>
                        </a:lnSpc>
                        <a:spcBef>
                          <a:spcPts val="0"/>
                        </a:spcBef>
                        <a:spcAft>
                          <a:spcPts val="0"/>
                        </a:spcAft>
                      </a:pPr>
                      <a:r>
                        <a:rPr lang="en-NZ" sz="1000" dirty="0">
                          <a:effectLst/>
                        </a:rPr>
                        <a:t>Create a timeline.</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nSpc>
                          <a:spcPct val="107000"/>
                        </a:lnSpc>
                        <a:spcBef>
                          <a:spcPts val="0"/>
                        </a:spcBef>
                        <a:spcAft>
                          <a:spcPts val="0"/>
                        </a:spcAft>
                      </a:pPr>
                      <a:r>
                        <a:rPr lang="en-NZ" sz="1000" u="sng" dirty="0">
                          <a:effectLst/>
                          <a:hlinkClick r:id="rId2"/>
                        </a:rPr>
                        <a:t>http://www.doc.govt.nz/Documents/conservation/historic/by-region/northland/bream-head-heritage-assessment.pdf</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nSpc>
                          <a:spcPct val="107000"/>
                        </a:lnSpc>
                        <a:spcBef>
                          <a:spcPts val="0"/>
                        </a:spcBef>
                        <a:spcAft>
                          <a:spcPts val="0"/>
                        </a:spcAft>
                      </a:pPr>
                      <a:r>
                        <a:rPr lang="en-NZ" sz="1000" dirty="0">
                          <a:effectLst/>
                        </a:rPr>
                        <a:t>Social Science</a:t>
                      </a:r>
                      <a:endParaRPr lang="en-US" sz="1000" dirty="0">
                        <a:effectLst/>
                      </a:endParaRPr>
                    </a:p>
                    <a:p>
                      <a:pPr marL="0" marR="0">
                        <a:lnSpc>
                          <a:spcPct val="107000"/>
                        </a:lnSpc>
                        <a:spcBef>
                          <a:spcPts val="0"/>
                        </a:spcBef>
                        <a:spcAft>
                          <a:spcPts val="0"/>
                        </a:spcAft>
                      </a:pPr>
                      <a:r>
                        <a:rPr lang="en-NZ" sz="1000" dirty="0">
                          <a:effectLst/>
                        </a:rPr>
                        <a:t>AS 91011 Conduct geographic research with direction</a:t>
                      </a:r>
                      <a:endParaRPr lang="en-US" sz="1000" dirty="0">
                        <a:effectLst/>
                      </a:endParaRPr>
                    </a:p>
                    <a:p>
                      <a:pPr marL="0" marR="0">
                        <a:lnSpc>
                          <a:spcPct val="107000"/>
                        </a:lnSpc>
                        <a:spcBef>
                          <a:spcPts val="0"/>
                        </a:spcBef>
                        <a:spcAft>
                          <a:spcPts val="0"/>
                        </a:spcAft>
                      </a:pPr>
                      <a:r>
                        <a:rPr lang="en-AU" sz="1000" dirty="0">
                          <a:effectLst/>
                        </a:rPr>
                        <a:t>History</a:t>
                      </a:r>
                      <a:endParaRPr lang="en-US" sz="1000" dirty="0">
                        <a:effectLst/>
                      </a:endParaRPr>
                    </a:p>
                    <a:p>
                      <a:pPr marL="0" marR="0">
                        <a:lnSpc>
                          <a:spcPct val="107000"/>
                        </a:lnSpc>
                        <a:spcBef>
                          <a:spcPts val="0"/>
                        </a:spcBef>
                        <a:spcAft>
                          <a:spcPts val="0"/>
                        </a:spcAft>
                      </a:pPr>
                      <a:r>
                        <a:rPr lang="en-AU" sz="1000" dirty="0">
                          <a:effectLst/>
                        </a:rPr>
                        <a:t>AS 91001 </a:t>
                      </a:r>
                      <a:r>
                        <a:rPr lang="en-NZ" sz="1000" dirty="0">
                          <a:effectLst/>
                        </a:rPr>
                        <a:t>Carry out an investigation of an historical event, or place, of significance to New Zealanders</a:t>
                      </a:r>
                      <a:endParaRPr lang="en-US" sz="1000" dirty="0">
                        <a:effectLst/>
                      </a:endParaRPr>
                    </a:p>
                    <a:p>
                      <a:pPr marL="0" marR="0">
                        <a:lnSpc>
                          <a:spcPct val="107000"/>
                        </a:lnSpc>
                        <a:spcBef>
                          <a:spcPts val="0"/>
                        </a:spcBef>
                        <a:spcAft>
                          <a:spcPts val="0"/>
                        </a:spcAft>
                      </a:pPr>
                      <a:r>
                        <a:rPr lang="en-NZ" sz="1000" dirty="0">
                          <a:effectLst/>
                        </a:rPr>
                        <a:t>AS 91002 Demonstrate understanding of an historical event, or place, of significance to New Zealanders</a:t>
                      </a:r>
                      <a:endParaRPr lang="en-US" sz="1000" dirty="0">
                        <a:effectLst/>
                      </a:endParaRPr>
                    </a:p>
                    <a:p>
                      <a:pPr marL="0" marR="0">
                        <a:lnSpc>
                          <a:spcPct val="107000"/>
                        </a:lnSpc>
                        <a:spcBef>
                          <a:spcPts val="0"/>
                        </a:spcBef>
                        <a:spcAft>
                          <a:spcPts val="0"/>
                        </a:spcAft>
                      </a:pPr>
                      <a:r>
                        <a:rPr lang="en-NZ" sz="1000" dirty="0">
                          <a:effectLst/>
                        </a:rPr>
                        <a:t>AS 91004 Demonstrate understanding of different perspectives of people in an historical event of significance to New Zealanders</a:t>
                      </a:r>
                      <a:endParaRPr lang="en-US" sz="1000" dirty="0">
                        <a:effectLst/>
                      </a:endParaRPr>
                    </a:p>
                    <a:p>
                      <a:pPr marL="0" marR="0">
                        <a:lnSpc>
                          <a:spcPct val="107000"/>
                        </a:lnSpc>
                        <a:spcBef>
                          <a:spcPts val="0"/>
                        </a:spcBef>
                        <a:spcAft>
                          <a:spcPts val="0"/>
                        </a:spcAft>
                      </a:pPr>
                      <a:r>
                        <a:rPr lang="en-NZ" sz="1000" dirty="0">
                          <a:effectLst/>
                        </a:rPr>
                        <a:t>Art</a:t>
                      </a:r>
                      <a:endParaRPr lang="en-US" sz="1000" dirty="0">
                        <a:effectLst/>
                      </a:endParaRPr>
                    </a:p>
                    <a:p>
                      <a:pPr marL="0" marR="0">
                        <a:lnSpc>
                          <a:spcPct val="107000"/>
                        </a:lnSpc>
                        <a:spcBef>
                          <a:spcPts val="0"/>
                        </a:spcBef>
                        <a:spcAft>
                          <a:spcPts val="0"/>
                        </a:spcAft>
                      </a:pPr>
                      <a:r>
                        <a:rPr lang="en-NZ" sz="1000" dirty="0">
                          <a:effectLst/>
                        </a:rPr>
                        <a:t>AS 90914 Use drawing methods and skills for recording information using wet and dry media</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nSpc>
                          <a:spcPct val="107000"/>
                        </a:lnSpc>
                        <a:spcBef>
                          <a:spcPts val="0"/>
                        </a:spcBef>
                        <a:spcAft>
                          <a:spcPts val="0"/>
                        </a:spcAft>
                      </a:pPr>
                      <a:r>
                        <a:rPr lang="en-NZ" sz="1000">
                          <a:effectLst/>
                        </a:rPr>
                        <a:t>Social Science</a:t>
                      </a:r>
                      <a:endParaRPr lang="en-US" sz="1000">
                        <a:effectLst/>
                      </a:endParaRPr>
                    </a:p>
                    <a:p>
                      <a:pPr marL="0" marR="0">
                        <a:lnSpc>
                          <a:spcPct val="107000"/>
                        </a:lnSpc>
                        <a:spcBef>
                          <a:spcPts val="0"/>
                        </a:spcBef>
                        <a:spcAft>
                          <a:spcPts val="0"/>
                        </a:spcAft>
                      </a:pPr>
                      <a:r>
                        <a:rPr lang="en-NZ" sz="1000">
                          <a:effectLst/>
                        </a:rPr>
                        <a:t>AS 91240 Demonstrate geographic understanding of a large natural environment</a:t>
                      </a:r>
                      <a:endParaRPr lang="en-US" sz="1000">
                        <a:effectLst/>
                      </a:endParaRPr>
                    </a:p>
                    <a:p>
                      <a:pPr marL="0" marR="0">
                        <a:lnSpc>
                          <a:spcPct val="107000"/>
                        </a:lnSpc>
                        <a:spcBef>
                          <a:spcPts val="0"/>
                        </a:spcBef>
                        <a:spcAft>
                          <a:spcPts val="0"/>
                        </a:spcAft>
                      </a:pPr>
                      <a:r>
                        <a:rPr lang="en-NZ" sz="1000">
                          <a:effectLst/>
                        </a:rPr>
                        <a:t>AS 91243 Apply geography concepts and skills to demonstrate understanding of a given environment</a:t>
                      </a:r>
                      <a:endParaRPr lang="en-US" sz="1000">
                        <a:effectLst/>
                      </a:endParaRPr>
                    </a:p>
                    <a:p>
                      <a:pPr marL="0" marR="0">
                        <a:lnSpc>
                          <a:spcPct val="107000"/>
                        </a:lnSpc>
                        <a:spcBef>
                          <a:spcPts val="0"/>
                        </a:spcBef>
                        <a:spcAft>
                          <a:spcPts val="0"/>
                        </a:spcAft>
                      </a:pPr>
                      <a:r>
                        <a:rPr lang="en-NZ" sz="1000">
                          <a:effectLst/>
                        </a:rPr>
                        <a:t>History</a:t>
                      </a:r>
                      <a:endParaRPr lang="en-US" sz="1000">
                        <a:effectLst/>
                      </a:endParaRPr>
                    </a:p>
                    <a:p>
                      <a:pPr marL="0" marR="0">
                        <a:lnSpc>
                          <a:spcPct val="107000"/>
                        </a:lnSpc>
                        <a:spcBef>
                          <a:spcPts val="0"/>
                        </a:spcBef>
                        <a:spcAft>
                          <a:spcPts val="0"/>
                        </a:spcAft>
                      </a:pPr>
                      <a:r>
                        <a:rPr lang="en-AU" sz="1000">
                          <a:effectLst/>
                        </a:rPr>
                        <a:t>AS 91229 </a:t>
                      </a:r>
                      <a:r>
                        <a:rPr lang="en-NZ" sz="1000">
                          <a:effectLst/>
                        </a:rPr>
                        <a:t>Carry out an investigation of an historical event, or place, of significance to New Zealanders</a:t>
                      </a:r>
                      <a:endParaRPr lang="en-US" sz="1000">
                        <a:effectLst/>
                      </a:endParaRPr>
                    </a:p>
                    <a:p>
                      <a:pPr marL="0" marR="0">
                        <a:lnSpc>
                          <a:spcPct val="107000"/>
                        </a:lnSpc>
                        <a:spcBef>
                          <a:spcPts val="0"/>
                        </a:spcBef>
                        <a:spcAft>
                          <a:spcPts val="0"/>
                        </a:spcAft>
                      </a:pPr>
                      <a:r>
                        <a:rPr lang="en-NZ" sz="1000">
                          <a:effectLst/>
                        </a:rPr>
                        <a:t>AS 91230 Demonstrate understanding of an historical event, or place, of significance to New Zealanders</a:t>
                      </a:r>
                      <a:endParaRPr lang="en-US" sz="1000">
                        <a:effectLst/>
                      </a:endParaRPr>
                    </a:p>
                    <a:p>
                      <a:pPr marL="0" marR="0">
                        <a:lnSpc>
                          <a:spcPct val="107000"/>
                        </a:lnSpc>
                        <a:spcBef>
                          <a:spcPts val="0"/>
                        </a:spcBef>
                        <a:spcAft>
                          <a:spcPts val="0"/>
                        </a:spcAft>
                      </a:pPr>
                      <a:r>
                        <a:rPr lang="en-NZ" sz="1000">
                          <a:effectLst/>
                        </a:rPr>
                        <a:t>AS 91232 Demonstrate understanding of different perspectives of people in an historical event of significance to New Zealanders</a:t>
                      </a:r>
                      <a:endParaRPr lang="en-US" sz="1000">
                        <a:effectLst/>
                      </a:endParaRPr>
                    </a:p>
                    <a:p>
                      <a:pPr marL="0" marR="0">
                        <a:lnSpc>
                          <a:spcPct val="107000"/>
                        </a:lnSpc>
                        <a:spcBef>
                          <a:spcPts val="0"/>
                        </a:spcBef>
                        <a:spcAft>
                          <a:spcPts val="0"/>
                        </a:spcAft>
                      </a:pPr>
                      <a:r>
                        <a:rPr lang="en-NZ"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tc>
                  <a:txBody>
                    <a:bodyPr/>
                    <a:lstStyle/>
                    <a:p>
                      <a:pPr marL="0" marR="0">
                        <a:lnSpc>
                          <a:spcPct val="107000"/>
                        </a:lnSpc>
                        <a:spcBef>
                          <a:spcPts val="0"/>
                        </a:spcBef>
                        <a:spcAft>
                          <a:spcPts val="0"/>
                        </a:spcAft>
                      </a:pPr>
                      <a:r>
                        <a:rPr lang="en-NZ" sz="1000" dirty="0">
                          <a:effectLst/>
                        </a:rPr>
                        <a:t>Social Science</a:t>
                      </a:r>
                      <a:endParaRPr lang="en-US" sz="1000" dirty="0">
                        <a:effectLst/>
                      </a:endParaRPr>
                    </a:p>
                    <a:p>
                      <a:pPr marL="0" marR="0">
                        <a:lnSpc>
                          <a:spcPct val="107000"/>
                        </a:lnSpc>
                        <a:spcBef>
                          <a:spcPts val="0"/>
                        </a:spcBef>
                        <a:spcAft>
                          <a:spcPts val="0"/>
                        </a:spcAft>
                      </a:pPr>
                      <a:r>
                        <a:rPr lang="en-NZ" sz="1000" dirty="0">
                          <a:effectLst/>
                        </a:rPr>
                        <a:t>AS 91246 Demonstrate understanding of how interacting natural processes shape a New Zealand geographic environment</a:t>
                      </a:r>
                      <a:endParaRPr lang="en-US" sz="1000" dirty="0">
                        <a:effectLst/>
                      </a:endParaRPr>
                    </a:p>
                    <a:p>
                      <a:pPr marL="0" marR="0">
                        <a:lnSpc>
                          <a:spcPct val="107000"/>
                        </a:lnSpc>
                        <a:spcBef>
                          <a:spcPts val="0"/>
                        </a:spcBef>
                        <a:spcAft>
                          <a:spcPts val="0"/>
                        </a:spcAft>
                      </a:pPr>
                      <a:r>
                        <a:rPr lang="en-NZ" sz="1000" dirty="0">
                          <a:effectLst/>
                        </a:rPr>
                        <a:t>History</a:t>
                      </a:r>
                      <a:endParaRPr lang="en-US" sz="1000" dirty="0">
                        <a:effectLst/>
                      </a:endParaRPr>
                    </a:p>
                    <a:p>
                      <a:pPr marL="0" marR="0">
                        <a:lnSpc>
                          <a:spcPct val="107000"/>
                        </a:lnSpc>
                        <a:spcBef>
                          <a:spcPts val="0"/>
                        </a:spcBef>
                        <a:spcAft>
                          <a:spcPts val="0"/>
                        </a:spcAft>
                      </a:pPr>
                      <a:r>
                        <a:rPr lang="en-NZ" sz="1000" dirty="0">
                          <a:effectLst/>
                        </a:rPr>
                        <a:t>AS 91434 Research an historical event or place of significance to New Zealanders, using primary and secondary sources</a:t>
                      </a:r>
                      <a:endParaRPr lang="en-US" sz="1000" dirty="0">
                        <a:effectLst/>
                      </a:endParaRPr>
                    </a:p>
                    <a:p>
                      <a:pPr marL="0" marR="0">
                        <a:lnSpc>
                          <a:spcPct val="107000"/>
                        </a:lnSpc>
                        <a:spcBef>
                          <a:spcPts val="0"/>
                        </a:spcBef>
                        <a:spcAft>
                          <a:spcPts val="0"/>
                        </a:spcAft>
                      </a:pPr>
                      <a:r>
                        <a:rPr lang="en-NZ" sz="1000" dirty="0">
                          <a:effectLst/>
                        </a:rPr>
                        <a:t>AS 91435 Analyse an historical event, or place, of significance to New Zealanders </a:t>
                      </a:r>
                      <a:endParaRPr lang="en-US" sz="1000" dirty="0">
                        <a:effectLst/>
                      </a:endParaRPr>
                    </a:p>
                    <a:p>
                      <a:pPr marL="0" marR="0">
                        <a:lnSpc>
                          <a:spcPct val="107000"/>
                        </a:lnSpc>
                        <a:spcBef>
                          <a:spcPts val="0"/>
                        </a:spcBef>
                        <a:spcAft>
                          <a:spcPts val="0"/>
                        </a:spcAft>
                      </a:pPr>
                      <a:r>
                        <a:rPr lang="en-NZ" sz="1000" dirty="0">
                          <a:effectLst/>
                        </a:rPr>
                        <a:t>English</a:t>
                      </a:r>
                      <a:endParaRPr lang="en-US" sz="1000" dirty="0">
                        <a:effectLst/>
                      </a:endParaRPr>
                    </a:p>
                    <a:p>
                      <a:pPr marL="0" marR="0">
                        <a:lnSpc>
                          <a:spcPct val="107000"/>
                        </a:lnSpc>
                        <a:spcBef>
                          <a:spcPts val="0"/>
                        </a:spcBef>
                        <a:spcAft>
                          <a:spcPts val="0"/>
                        </a:spcAft>
                      </a:pPr>
                      <a:r>
                        <a:rPr lang="en-NZ" sz="1000" dirty="0">
                          <a:effectLst/>
                        </a:rPr>
                        <a:t>Art</a:t>
                      </a:r>
                      <a:endParaRPr lang="en-US" sz="1000" dirty="0">
                        <a:effectLst/>
                      </a:endParaRPr>
                    </a:p>
                    <a:p>
                      <a:pPr marL="0" marR="0">
                        <a:lnSpc>
                          <a:spcPct val="107000"/>
                        </a:lnSpc>
                        <a:spcBef>
                          <a:spcPts val="0"/>
                        </a:spcBef>
                        <a:spcAft>
                          <a:spcPts val="0"/>
                        </a:spcAft>
                      </a:pPr>
                      <a:r>
                        <a:rPr lang="en-NZ" sz="1000" dirty="0">
                          <a:effectLst/>
                        </a:rPr>
                        <a:t>91445 – 91449 Demonstrate conventions of design, photography, sculpture or printmaking</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endParaRPr>
                    </a:p>
                    <a:p>
                      <a:pPr marL="0" marR="0">
                        <a:lnSpc>
                          <a:spcPct val="107000"/>
                        </a:lnSpc>
                        <a:spcBef>
                          <a:spcPts val="0"/>
                        </a:spcBef>
                        <a:spcAft>
                          <a:spcPts val="0"/>
                        </a:spcAft>
                      </a:pPr>
                      <a:r>
                        <a:rPr lang="en-NZ"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2" marR="56772" marT="0" marB="0"/>
                </a:tc>
                <a:extLst>
                  <a:ext uri="{0D108BD9-81ED-4DB2-BD59-A6C34878D82A}">
                    <a16:rowId xmlns:a16="http://schemas.microsoft.com/office/drawing/2014/main" xmlns="" val="286850192"/>
                  </a:ext>
                </a:extLst>
              </a:tr>
            </a:tbl>
          </a:graphicData>
        </a:graphic>
      </p:graphicFrame>
    </p:spTree>
    <p:extLst>
      <p:ext uri="{BB962C8B-B14F-4D97-AF65-F5344CB8AC3E}">
        <p14:creationId xmlns:p14="http://schemas.microsoft.com/office/powerpoint/2010/main" val="78166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C1839-82D5-471E-8970-94C27D7A2088}"/>
              </a:ext>
            </a:extLst>
          </p:cNvPr>
          <p:cNvSpPr>
            <a:spLocks noGrp="1"/>
          </p:cNvSpPr>
          <p:nvPr>
            <p:ph type="title"/>
          </p:nvPr>
        </p:nvSpPr>
        <p:spPr>
          <a:xfrm>
            <a:off x="540838" y="273889"/>
            <a:ext cx="8312150" cy="711199"/>
          </a:xfrm>
        </p:spPr>
        <p:txBody>
          <a:bodyPr>
            <a:normAutofit fontScale="90000"/>
          </a:bodyPr>
          <a:lstStyle/>
          <a:p>
            <a:r>
              <a:rPr lang="en-NZ" sz="2800" b="1" dirty="0"/>
              <a:t>Bream Head Conservation Trust - Other curriculum linked units</a:t>
            </a:r>
            <a:endParaRPr lang="en-US" sz="2800" b="1" dirty="0"/>
          </a:p>
        </p:txBody>
      </p:sp>
      <p:sp>
        <p:nvSpPr>
          <p:cNvPr id="3" name="Content Placeholder 2">
            <a:extLst>
              <a:ext uri="{FF2B5EF4-FFF2-40B4-BE49-F238E27FC236}">
                <a16:creationId xmlns:a16="http://schemas.microsoft.com/office/drawing/2014/main" xmlns="" id="{4053373D-1248-4369-A3BF-499991960444}"/>
              </a:ext>
            </a:extLst>
          </p:cNvPr>
          <p:cNvSpPr>
            <a:spLocks noGrp="1"/>
          </p:cNvSpPr>
          <p:nvPr>
            <p:ph idx="1"/>
          </p:nvPr>
        </p:nvSpPr>
        <p:spPr>
          <a:xfrm>
            <a:off x="497231" y="1250085"/>
            <a:ext cx="3314699" cy="4707744"/>
          </a:xfrm>
        </p:spPr>
        <p:txBody>
          <a:bodyPr>
            <a:normAutofit lnSpcReduction="10000"/>
          </a:bodyPr>
          <a:lstStyle/>
          <a:p>
            <a:r>
              <a:rPr lang="en-NZ" sz="2000" dirty="0"/>
              <a:t>Teaching hub – plan and build a hub that will enable students to come out and learn under shelter on site </a:t>
            </a:r>
          </a:p>
          <a:p>
            <a:r>
              <a:rPr lang="en-NZ" sz="2000" dirty="0"/>
              <a:t>Plant ID walk – plan and build a track that identifies a variety of native plants</a:t>
            </a:r>
          </a:p>
          <a:p>
            <a:r>
              <a:rPr lang="en-NZ" sz="2000" dirty="0"/>
              <a:t>Streamside planting – identify pioneering streamside species of native </a:t>
            </a:r>
            <a:r>
              <a:rPr lang="en-NZ" sz="2000" dirty="0" err="1"/>
              <a:t>plants,grow</a:t>
            </a:r>
            <a:r>
              <a:rPr lang="en-NZ" sz="2000" dirty="0"/>
              <a:t> them and plant the stream - side on site.</a:t>
            </a:r>
          </a:p>
          <a:p>
            <a:r>
              <a:rPr lang="en-NZ" sz="2000" dirty="0"/>
              <a:t>Wetland planting – identify wetland species of native </a:t>
            </a:r>
            <a:r>
              <a:rPr lang="en-NZ" sz="2000" dirty="0" err="1"/>
              <a:t>plants,grow</a:t>
            </a:r>
            <a:r>
              <a:rPr lang="en-NZ" sz="2000" dirty="0"/>
              <a:t> them and replant the wetland on site.</a:t>
            </a:r>
          </a:p>
        </p:txBody>
      </p:sp>
      <p:pic>
        <p:nvPicPr>
          <p:cNvPr id="4" name="Picture 3" descr="C:\Users\Jacqueline Knight\AppData\Local\Microsoft\Windows\INetCache\Content.Word\bream head hub area and sites.jpg">
            <a:extLst>
              <a:ext uri="{FF2B5EF4-FFF2-40B4-BE49-F238E27FC236}">
                <a16:creationId xmlns:a16="http://schemas.microsoft.com/office/drawing/2014/main" xmlns="" id="{7A05C742-4475-47C9-8B65-0E8C23F4837A}"/>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43375" y="1407102"/>
            <a:ext cx="4503394" cy="390048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B38AD870-2294-4B0D-BED7-BF252256AF62}"/>
              </a:ext>
            </a:extLst>
          </p:cNvPr>
          <p:cNvSpPr txBox="1"/>
          <p:nvPr/>
        </p:nvSpPr>
        <p:spPr>
          <a:xfrm>
            <a:off x="2261377" y="5928185"/>
            <a:ext cx="4871073" cy="400110"/>
          </a:xfrm>
          <a:prstGeom prst="rect">
            <a:avLst/>
          </a:prstGeom>
          <a:noFill/>
        </p:spPr>
        <p:txBody>
          <a:bodyPr wrap="square" rtlCol="0">
            <a:spAutoFit/>
          </a:bodyPr>
          <a:lstStyle/>
          <a:p>
            <a:r>
              <a:rPr lang="en-NZ" sz="2000" b="1" dirty="0"/>
              <a:t>2019 Units  </a:t>
            </a:r>
            <a:r>
              <a:rPr lang="en-NZ" sz="2000" dirty="0"/>
              <a:t>Save a Species and Water Quality</a:t>
            </a:r>
            <a:endParaRPr lang="en-US" sz="2000" dirty="0"/>
          </a:p>
        </p:txBody>
      </p:sp>
    </p:spTree>
    <p:extLst>
      <p:ext uri="{BB962C8B-B14F-4D97-AF65-F5344CB8AC3E}">
        <p14:creationId xmlns:p14="http://schemas.microsoft.com/office/powerpoint/2010/main" val="341689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70" y="365127"/>
            <a:ext cx="7730260" cy="911224"/>
          </a:xfrm>
        </p:spPr>
        <p:txBody>
          <a:bodyPr>
            <a:normAutofit/>
          </a:bodyPr>
          <a:lstStyle/>
          <a:p>
            <a:pPr algn="ctr"/>
            <a:r>
              <a:rPr lang="en-NZ" sz="3200" b="1" dirty="0">
                <a:latin typeface="+mn-lt"/>
              </a:rPr>
              <a:t>Logistics - Practical Projects Take Longer</a:t>
            </a:r>
            <a:endParaRPr lang="en-US" sz="3200" dirty="0">
              <a:latin typeface="+mn-lt"/>
            </a:endParaRPr>
          </a:p>
        </p:txBody>
      </p:sp>
      <p:sp>
        <p:nvSpPr>
          <p:cNvPr id="3" name="Content Placeholder 2"/>
          <p:cNvSpPr>
            <a:spLocks noGrp="1"/>
          </p:cNvSpPr>
          <p:nvPr>
            <p:ph idx="1"/>
          </p:nvPr>
        </p:nvSpPr>
        <p:spPr>
          <a:xfrm>
            <a:off x="344629" y="2278977"/>
            <a:ext cx="4931064" cy="4001357"/>
          </a:xfrm>
        </p:spPr>
        <p:txBody>
          <a:bodyPr>
            <a:normAutofit/>
          </a:bodyPr>
          <a:lstStyle/>
          <a:p>
            <a:pPr lvl="0"/>
            <a:r>
              <a:rPr lang="en-NZ" sz="2000" dirty="0"/>
              <a:t>Regularly leave the classroom to visit industry</a:t>
            </a:r>
            <a:endParaRPr lang="en-US" sz="2000" dirty="0"/>
          </a:p>
          <a:p>
            <a:pPr lvl="0"/>
            <a:r>
              <a:rPr lang="en-NZ" sz="2000" dirty="0"/>
              <a:t>Restoring a wetland </a:t>
            </a:r>
          </a:p>
          <a:p>
            <a:pPr lvl="0"/>
            <a:r>
              <a:rPr lang="en-NZ" sz="2000" dirty="0"/>
              <a:t>Tend a plant nursery or an orchard </a:t>
            </a:r>
            <a:endParaRPr lang="en-US" sz="2000" dirty="0"/>
          </a:p>
          <a:p>
            <a:pPr lvl="0"/>
            <a:r>
              <a:rPr lang="en-NZ" sz="2000" dirty="0"/>
              <a:t>Have a community member come in and do a practical demo</a:t>
            </a:r>
          </a:p>
          <a:p>
            <a:pPr marL="285750" lvl="0" indent="-285750"/>
            <a:r>
              <a:rPr lang="en-NZ" sz="2000" dirty="0"/>
              <a:t>Build something to demonstrate the use of maths or science theory</a:t>
            </a:r>
            <a:endParaRPr lang="en-US" sz="2000" dirty="0"/>
          </a:p>
          <a:p>
            <a:pPr marL="285750" lvl="0" indent="-285750"/>
            <a:r>
              <a:rPr lang="en-NZ" sz="2000" dirty="0"/>
              <a:t>Catch possums</a:t>
            </a:r>
            <a:endParaRPr lang="en-US" sz="2000" dirty="0"/>
          </a:p>
          <a:p>
            <a:pPr marL="285750" lvl="0" indent="-285750"/>
            <a:r>
              <a:rPr lang="en-NZ" sz="2000" dirty="0"/>
              <a:t>Run an on site café using vegetables grown on site</a:t>
            </a:r>
          </a:p>
          <a:p>
            <a:pPr marL="0" lvl="0" indent="0">
              <a:buNone/>
            </a:pPr>
            <a:endParaRPr lang="en-NZ" sz="2000" dirty="0"/>
          </a:p>
        </p:txBody>
      </p:sp>
      <p:pic>
        <p:nvPicPr>
          <p:cNvPr id="5" name="Picture 4">
            <a:extLst>
              <a:ext uri="{FF2B5EF4-FFF2-40B4-BE49-F238E27FC236}">
                <a16:creationId xmlns:a16="http://schemas.microsoft.com/office/drawing/2014/main" xmlns="" id="{555C90CA-565E-4588-BB41-C6B218300E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8005" y="1415760"/>
            <a:ext cx="3057794" cy="2293346"/>
          </a:xfrm>
          <a:prstGeom prst="rect">
            <a:avLst/>
          </a:prstGeom>
        </p:spPr>
      </p:pic>
      <p:sp>
        <p:nvSpPr>
          <p:cNvPr id="7" name="TextBox 6">
            <a:extLst>
              <a:ext uri="{FF2B5EF4-FFF2-40B4-BE49-F238E27FC236}">
                <a16:creationId xmlns:a16="http://schemas.microsoft.com/office/drawing/2014/main" xmlns="" id="{5D38F883-8D8F-4ED6-94CF-BE8C70AD349D}"/>
              </a:ext>
            </a:extLst>
          </p:cNvPr>
          <p:cNvSpPr txBox="1"/>
          <p:nvPr/>
        </p:nvSpPr>
        <p:spPr>
          <a:xfrm>
            <a:off x="418515" y="1320510"/>
            <a:ext cx="4707667" cy="707886"/>
          </a:xfrm>
          <a:prstGeom prst="rect">
            <a:avLst/>
          </a:prstGeom>
          <a:noFill/>
        </p:spPr>
        <p:txBody>
          <a:bodyPr wrap="square" rtlCol="0">
            <a:spAutoFit/>
          </a:bodyPr>
          <a:lstStyle/>
          <a:p>
            <a:r>
              <a:rPr lang="en-NZ" sz="2000" b="1" dirty="0"/>
              <a:t>How can you fit the following in your senior school day?</a:t>
            </a:r>
            <a:endParaRPr lang="en-US" sz="2000" dirty="0"/>
          </a:p>
        </p:txBody>
      </p:sp>
      <p:pic>
        <p:nvPicPr>
          <p:cNvPr id="9" name="Picture 8">
            <a:extLst>
              <a:ext uri="{FF2B5EF4-FFF2-40B4-BE49-F238E27FC236}">
                <a16:creationId xmlns:a16="http://schemas.microsoft.com/office/drawing/2014/main" xmlns="" id="{B01E9A58-0862-4AE4-ACC7-9010B55203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8005" y="3848515"/>
            <a:ext cx="3057794" cy="2308483"/>
          </a:xfrm>
          <a:prstGeom prst="rect">
            <a:avLst/>
          </a:prstGeom>
        </p:spPr>
      </p:pic>
    </p:spTree>
    <p:extLst>
      <p:ext uri="{BB962C8B-B14F-4D97-AF65-F5344CB8AC3E}">
        <p14:creationId xmlns:p14="http://schemas.microsoft.com/office/powerpoint/2010/main" val="112201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2547"/>
          </a:xfrm>
        </p:spPr>
        <p:txBody>
          <a:bodyPr>
            <a:normAutofit fontScale="90000"/>
          </a:bodyPr>
          <a:lstStyle/>
          <a:p>
            <a:r>
              <a:rPr lang="en-NZ" sz="3600" b="1" dirty="0"/>
              <a:t>The Answer - not in one hour slots and not with siloed departments</a:t>
            </a:r>
            <a:r>
              <a:rPr lang="en-US" dirty="0"/>
              <a:t/>
            </a:r>
            <a:br>
              <a:rPr lang="en-US" dirty="0"/>
            </a:br>
            <a:endParaRPr lang="en-US" dirty="0"/>
          </a:p>
        </p:txBody>
      </p:sp>
      <p:sp>
        <p:nvSpPr>
          <p:cNvPr id="3" name="Content Placeholder 2"/>
          <p:cNvSpPr>
            <a:spLocks noGrp="1"/>
          </p:cNvSpPr>
          <p:nvPr>
            <p:ph sz="half" idx="1"/>
          </p:nvPr>
        </p:nvSpPr>
        <p:spPr>
          <a:xfrm>
            <a:off x="628650" y="1089891"/>
            <a:ext cx="3573895" cy="5087072"/>
          </a:xfrm>
        </p:spPr>
        <p:txBody>
          <a:bodyPr>
            <a:normAutofit/>
          </a:bodyPr>
          <a:lstStyle/>
          <a:p>
            <a:pPr marL="0" indent="0">
              <a:buNone/>
            </a:pPr>
            <a:r>
              <a:rPr lang="en-NZ" sz="2000" b="1" dirty="0"/>
              <a:t>Possibilities:</a:t>
            </a:r>
          </a:p>
          <a:p>
            <a:r>
              <a:rPr lang="en-NZ" sz="2000" dirty="0"/>
              <a:t>Project days or mornings </a:t>
            </a:r>
          </a:p>
          <a:p>
            <a:pPr lvl="0"/>
            <a:r>
              <a:rPr lang="en-NZ" sz="2000" dirty="0"/>
              <a:t>Project week at the start of a new project</a:t>
            </a:r>
            <a:endParaRPr lang="en-US" sz="2000" dirty="0"/>
          </a:p>
          <a:p>
            <a:pPr lvl="0"/>
            <a:r>
              <a:rPr lang="en-NZ" sz="2000" dirty="0"/>
              <a:t>Some weeks or part weeks throughout the term which have longer time periods </a:t>
            </a:r>
          </a:p>
          <a:p>
            <a:pPr lvl="0"/>
            <a:r>
              <a:rPr lang="en-NZ" sz="2000" dirty="0"/>
              <a:t>Team teaching in longer periods of time allowing team trips</a:t>
            </a:r>
            <a:endParaRPr lang="en-US" sz="2000" dirty="0"/>
          </a:p>
          <a:p>
            <a:pPr lvl="0"/>
            <a:r>
              <a:rPr lang="en-NZ" sz="2000" dirty="0"/>
              <a:t>Having home classes with teachers moving rather than students</a:t>
            </a:r>
            <a:endParaRPr lang="en-US" sz="2000" dirty="0"/>
          </a:p>
          <a:p>
            <a:endParaRPr lang="en-US" dirty="0"/>
          </a:p>
        </p:txBody>
      </p:sp>
      <p:pic>
        <p:nvPicPr>
          <p:cNvPr id="5" name="Content Placeholder 4" descr="C:\Users\Jacqueline Knight\AppData\Local\Microsoft\Windows\INetCacheContent.Word\IMG_2493.jpg"/>
          <p:cNvPicPr>
            <a:picLocks noGrp="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54633" y="2730344"/>
            <a:ext cx="3208627" cy="2143518"/>
          </a:xfrm>
          <a:prstGeom prst="rect">
            <a:avLst/>
          </a:prstGeom>
          <a:noFill/>
          <a:ln>
            <a:noFill/>
          </a:ln>
        </p:spPr>
      </p:pic>
      <p:sp>
        <p:nvSpPr>
          <p:cNvPr id="6" name="TextBox 5"/>
          <p:cNvSpPr txBox="1"/>
          <p:nvPr/>
        </p:nvSpPr>
        <p:spPr>
          <a:xfrm>
            <a:off x="849745" y="5690543"/>
            <a:ext cx="7293985" cy="646331"/>
          </a:xfrm>
          <a:prstGeom prst="rect">
            <a:avLst/>
          </a:prstGeom>
          <a:noFill/>
          <a:ln w="28575">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NZ" i="1" dirty="0">
                <a:solidFill>
                  <a:srgbClr val="FF0066"/>
                </a:solidFill>
              </a:rPr>
              <a:t>Auckland secondary schools using some of these methods: </a:t>
            </a:r>
            <a:r>
              <a:rPr lang="en-NZ" i="1" dirty="0" err="1">
                <a:solidFill>
                  <a:srgbClr val="FF0066"/>
                </a:solidFill>
              </a:rPr>
              <a:t>Alfriston</a:t>
            </a:r>
            <a:r>
              <a:rPr lang="en-NZ" i="1" dirty="0">
                <a:solidFill>
                  <a:srgbClr val="FF0066"/>
                </a:solidFill>
              </a:rPr>
              <a:t> College, Albany Senior High School, Western Springs College</a:t>
            </a:r>
            <a:endParaRPr lang="en-US" i="1" dirty="0">
              <a:solidFill>
                <a:srgbClr val="FF0066"/>
              </a:solidFill>
            </a:endParaRPr>
          </a:p>
        </p:txBody>
      </p:sp>
      <p:sp>
        <p:nvSpPr>
          <p:cNvPr id="4" name="TextBox 3"/>
          <p:cNvSpPr txBox="1"/>
          <p:nvPr/>
        </p:nvSpPr>
        <p:spPr>
          <a:xfrm>
            <a:off x="4541836" y="1060120"/>
            <a:ext cx="3634223" cy="1631216"/>
          </a:xfrm>
          <a:prstGeom prst="rect">
            <a:avLst/>
          </a:prstGeom>
          <a:noFill/>
        </p:spPr>
        <p:txBody>
          <a:bodyPr wrap="square" rtlCol="0">
            <a:spAutoFit/>
          </a:bodyPr>
          <a:lstStyle/>
          <a:p>
            <a:r>
              <a:rPr lang="en-NZ" sz="2000" b="1" dirty="0"/>
              <a:t>Necessities:</a:t>
            </a:r>
          </a:p>
          <a:p>
            <a:pPr marL="342900" indent="-342900">
              <a:buFont typeface="Arial" panose="020B0604020202020204" pitchFamily="34" charset="0"/>
              <a:buChar char="•"/>
            </a:pPr>
            <a:r>
              <a:rPr lang="en-NZ" sz="2000" dirty="0"/>
              <a:t>Regular cross departmental communication</a:t>
            </a:r>
          </a:p>
          <a:p>
            <a:pPr marL="342900" indent="-342900">
              <a:buFont typeface="Arial" panose="020B0604020202020204" pitchFamily="34" charset="0"/>
              <a:buChar char="•"/>
            </a:pPr>
            <a:r>
              <a:rPr lang="en-NZ" sz="2000" dirty="0"/>
              <a:t>Partnerships with industry and community</a:t>
            </a:r>
            <a:endParaRPr lang="en-US" sz="2000" dirty="0"/>
          </a:p>
        </p:txBody>
      </p:sp>
      <p:sp>
        <p:nvSpPr>
          <p:cNvPr id="7" name="TextBox 6"/>
          <p:cNvSpPr txBox="1"/>
          <p:nvPr/>
        </p:nvSpPr>
        <p:spPr>
          <a:xfrm>
            <a:off x="4574162" y="4873862"/>
            <a:ext cx="3569568" cy="738664"/>
          </a:xfrm>
          <a:prstGeom prst="rect">
            <a:avLst/>
          </a:prstGeom>
          <a:noFill/>
        </p:spPr>
        <p:txBody>
          <a:bodyPr wrap="square" rtlCol="0">
            <a:spAutoFit/>
          </a:bodyPr>
          <a:lstStyle/>
          <a:p>
            <a:r>
              <a:rPr lang="en-NZ" sz="1400" i="1" dirty="0"/>
              <a:t>Steve, local retiree and environmental volunteer helps out with growing plants at </a:t>
            </a:r>
            <a:r>
              <a:rPr lang="en-NZ" sz="1400" i="1" dirty="0" err="1"/>
              <a:t>Kamo</a:t>
            </a:r>
            <a:r>
              <a:rPr lang="en-NZ" sz="1400" i="1" dirty="0"/>
              <a:t> High</a:t>
            </a:r>
            <a:endParaRPr lang="en-US" sz="1400" i="1" dirty="0"/>
          </a:p>
        </p:txBody>
      </p:sp>
    </p:spTree>
    <p:extLst>
      <p:ext uri="{BB962C8B-B14F-4D97-AF65-F5344CB8AC3E}">
        <p14:creationId xmlns:p14="http://schemas.microsoft.com/office/powerpoint/2010/main" val="264554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AD6B4-0E42-46DA-B3C6-B92D69F56968}"/>
              </a:ext>
            </a:extLst>
          </p:cNvPr>
          <p:cNvSpPr>
            <a:spLocks noGrp="1"/>
          </p:cNvSpPr>
          <p:nvPr>
            <p:ph type="title"/>
          </p:nvPr>
        </p:nvSpPr>
        <p:spPr>
          <a:xfrm>
            <a:off x="499052" y="334775"/>
            <a:ext cx="8145895" cy="695923"/>
          </a:xfrm>
        </p:spPr>
        <p:txBody>
          <a:bodyPr>
            <a:normAutofit/>
          </a:bodyPr>
          <a:lstStyle/>
          <a:p>
            <a:r>
              <a:rPr lang="en-NZ" sz="3200" b="1" dirty="0">
                <a:latin typeface="+mn-lt"/>
              </a:rPr>
              <a:t>Starting off with project development</a:t>
            </a:r>
            <a:endParaRPr lang="en-US" sz="3200" b="1" dirty="0">
              <a:latin typeface="+mn-lt"/>
            </a:endParaRPr>
          </a:p>
        </p:txBody>
      </p:sp>
      <p:sp>
        <p:nvSpPr>
          <p:cNvPr id="4" name="Content Placeholder 3">
            <a:extLst>
              <a:ext uri="{FF2B5EF4-FFF2-40B4-BE49-F238E27FC236}">
                <a16:creationId xmlns:a16="http://schemas.microsoft.com/office/drawing/2014/main" xmlns="" id="{9AE3F19B-A640-45B8-870E-9DBEAC20B2FF}"/>
              </a:ext>
            </a:extLst>
          </p:cNvPr>
          <p:cNvSpPr txBox="1">
            <a:spLocks/>
          </p:cNvSpPr>
          <p:nvPr/>
        </p:nvSpPr>
        <p:spPr>
          <a:xfrm>
            <a:off x="592761" y="1061049"/>
            <a:ext cx="7922589" cy="545869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NZ" sz="2000" dirty="0"/>
              <a:t>Study the local environment: physical, industry, work places, history and community. </a:t>
            </a:r>
          </a:p>
          <a:p>
            <a:pPr marL="457200" indent="-457200">
              <a:buFont typeface="Arial" panose="020B0604020202020204" pitchFamily="34" charset="0"/>
              <a:buAutoNum type="arabicPeriod"/>
            </a:pPr>
            <a:r>
              <a:rPr lang="en-NZ" sz="2000" dirty="0"/>
              <a:t>Teachers list hobbies and interests.</a:t>
            </a:r>
          </a:p>
          <a:p>
            <a:pPr marL="457200" indent="-457200">
              <a:buFont typeface="Arial" panose="020B0604020202020204" pitchFamily="34" charset="0"/>
              <a:buAutoNum type="arabicPeriod"/>
            </a:pPr>
            <a:r>
              <a:rPr lang="en-NZ" sz="2000" dirty="0"/>
              <a:t>List stakeholders and useful local people: community and industry leaders, business owners, councils,  DOC, iwi and so on </a:t>
            </a:r>
          </a:p>
          <a:p>
            <a:pPr marL="457200" indent="-457200">
              <a:buFont typeface="Arial" panose="020B0604020202020204" pitchFamily="34" charset="0"/>
              <a:buAutoNum type="arabicPeriod"/>
            </a:pPr>
            <a:r>
              <a:rPr lang="en-NZ" sz="2000" dirty="0"/>
              <a:t>Link your project to the curriculum across the subject areas of the teachers engaged</a:t>
            </a:r>
          </a:p>
          <a:p>
            <a:pPr marL="457200" indent="-457200">
              <a:buFont typeface="Arial" panose="020B0604020202020204" pitchFamily="34" charset="0"/>
              <a:buAutoNum type="arabicPeriod"/>
            </a:pPr>
            <a:r>
              <a:rPr lang="en-NZ" sz="2000" dirty="0"/>
              <a:t>Identify learning activities.</a:t>
            </a:r>
          </a:p>
          <a:p>
            <a:pPr marL="457200" indent="-457200">
              <a:buFont typeface="Arial" panose="020B0604020202020204" pitchFamily="34" charset="0"/>
              <a:buAutoNum type="arabicPeriod"/>
            </a:pPr>
            <a:r>
              <a:rPr lang="en-NZ" sz="2000" dirty="0"/>
              <a:t>Identify assessment opportunities.</a:t>
            </a:r>
            <a:endParaRPr lang="en-US" sz="2000" dirty="0"/>
          </a:p>
        </p:txBody>
      </p:sp>
      <p:sp>
        <p:nvSpPr>
          <p:cNvPr id="5" name="Content Placeholder 4">
            <a:extLst>
              <a:ext uri="{FF2B5EF4-FFF2-40B4-BE49-F238E27FC236}">
                <a16:creationId xmlns:a16="http://schemas.microsoft.com/office/drawing/2014/main" xmlns="" id="{44675A7B-59B6-4DA6-8430-DA6E263FA22A}"/>
              </a:ext>
            </a:extLst>
          </p:cNvPr>
          <p:cNvSpPr txBox="1">
            <a:spLocks noGrp="1"/>
          </p:cNvSpPr>
          <p:nvPr>
            <p:ph idx="1"/>
          </p:nvPr>
        </p:nvSpPr>
        <p:spPr>
          <a:xfrm>
            <a:off x="5101960" y="4447745"/>
            <a:ext cx="3278037" cy="1477328"/>
          </a:xfrm>
          <a:prstGeom prst="rect">
            <a:avLst/>
          </a:prstGeom>
          <a:noFill/>
          <a:ln w="28575">
            <a:solidFill>
              <a:srgbClr val="0A87A4"/>
            </a:solidFill>
          </a:ln>
          <a:scene3d>
            <a:camera prst="orthographicFront"/>
            <a:lightRig rig="threePt" dir="t"/>
          </a:scene3d>
          <a:sp3d>
            <a:bevelT/>
          </a:sp3d>
        </p:spPr>
        <p:txBody>
          <a:bodyPr wrap="square" rtlCol="0">
            <a:spAutoFit/>
          </a:bodyPr>
          <a:lstStyle/>
          <a:p>
            <a:pPr marL="0" indent="0">
              <a:buNone/>
            </a:pPr>
            <a:r>
              <a:rPr lang="en-NZ" sz="2000" i="1" dirty="0">
                <a:solidFill>
                  <a:srgbClr val="0A87A4"/>
                </a:solidFill>
              </a:rPr>
              <a:t>Have teachers meet regularly to so they know what other teachers are doing and reflect on what is going well and what is not. </a:t>
            </a:r>
            <a:endParaRPr lang="en-US" sz="2000" i="1" dirty="0">
              <a:solidFill>
                <a:srgbClr val="0A87A4"/>
              </a:solidFill>
            </a:endParaRPr>
          </a:p>
        </p:txBody>
      </p:sp>
      <p:pic>
        <p:nvPicPr>
          <p:cNvPr id="7" name="Picture 6">
            <a:extLst>
              <a:ext uri="{FF2B5EF4-FFF2-40B4-BE49-F238E27FC236}">
                <a16:creationId xmlns:a16="http://schemas.microsoft.com/office/drawing/2014/main" xmlns="" id="{E31E5114-F813-4544-8BCD-25469E1B77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2891" y="1315181"/>
            <a:ext cx="3367106" cy="2389910"/>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859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1A43CA-31A5-4464-9180-5E5D0FE20436}"/>
              </a:ext>
            </a:extLst>
          </p:cNvPr>
          <p:cNvPicPr/>
          <p:nvPr/>
        </p:nvPicPr>
        <p:blipFill>
          <a:blip r:embed="rId2" cstate="screen">
            <a:extLst>
              <a:ext uri="{28A0092B-C50C-407E-A947-70E740481C1C}">
                <a14:useLocalDpi xmlns:a14="http://schemas.microsoft.com/office/drawing/2010/main"/>
              </a:ext>
            </a:extLst>
          </a:blip>
          <a:stretch>
            <a:fillRect/>
          </a:stretch>
        </p:blipFill>
        <p:spPr>
          <a:xfrm>
            <a:off x="517842" y="563245"/>
            <a:ext cx="8108315" cy="5731510"/>
          </a:xfrm>
          <a:prstGeom prst="rect">
            <a:avLst/>
          </a:prstGeom>
        </p:spPr>
      </p:pic>
    </p:spTree>
    <p:extLst>
      <p:ext uri="{BB962C8B-B14F-4D97-AF65-F5344CB8AC3E}">
        <p14:creationId xmlns:p14="http://schemas.microsoft.com/office/powerpoint/2010/main" val="2412098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E66896-A4B3-4C87-AA2F-4043A7191346}"/>
              </a:ext>
            </a:extLst>
          </p:cNvPr>
          <p:cNvSpPr>
            <a:spLocks noGrp="1"/>
          </p:cNvSpPr>
          <p:nvPr>
            <p:ph type="ctrTitle"/>
          </p:nvPr>
        </p:nvSpPr>
        <p:spPr>
          <a:xfrm>
            <a:off x="822844" y="519763"/>
            <a:ext cx="5327073" cy="854219"/>
          </a:xfrm>
        </p:spPr>
        <p:txBody>
          <a:bodyPr>
            <a:normAutofit fontScale="90000"/>
          </a:bodyPr>
          <a:lstStyle/>
          <a:p>
            <a:pPr algn="l"/>
            <a:r>
              <a:rPr lang="en-NZ" sz="3100" b="1" dirty="0">
                <a:latin typeface="+mn-lt"/>
              </a:rPr>
              <a:t>Project Development Activity</a:t>
            </a:r>
            <a:r>
              <a:rPr lang="en-US" dirty="0">
                <a:latin typeface="+mn-lt"/>
              </a:rPr>
              <a:t/>
            </a:r>
            <a:br>
              <a:rPr lang="en-US" dirty="0">
                <a:latin typeface="+mn-lt"/>
              </a:rPr>
            </a:br>
            <a:endParaRPr lang="en-US" sz="2800" dirty="0">
              <a:latin typeface="+mn-lt"/>
            </a:endParaRPr>
          </a:p>
        </p:txBody>
      </p:sp>
      <p:sp>
        <p:nvSpPr>
          <p:cNvPr id="3" name="Subtitle 2">
            <a:extLst>
              <a:ext uri="{FF2B5EF4-FFF2-40B4-BE49-F238E27FC236}">
                <a16:creationId xmlns:a16="http://schemas.microsoft.com/office/drawing/2014/main" xmlns="" id="{05A8AA02-D09A-4325-BE24-EE3CB4CD0E1C}"/>
              </a:ext>
            </a:extLst>
          </p:cNvPr>
          <p:cNvSpPr>
            <a:spLocks noGrp="1"/>
          </p:cNvSpPr>
          <p:nvPr>
            <p:ph type="subTitle" idx="1"/>
          </p:nvPr>
        </p:nvSpPr>
        <p:spPr>
          <a:xfrm>
            <a:off x="693536" y="1459346"/>
            <a:ext cx="5115329" cy="4553381"/>
          </a:xfrm>
        </p:spPr>
        <p:txBody>
          <a:bodyPr>
            <a:noAutofit/>
          </a:bodyPr>
          <a:lstStyle/>
          <a:p>
            <a:pPr marL="342900" lvl="0" indent="-342900" algn="l">
              <a:buFont typeface="Arial" panose="020B0604020202020204" pitchFamily="34" charset="0"/>
              <a:buChar char="•"/>
            </a:pPr>
            <a:r>
              <a:rPr lang="en-NZ" sz="2000" dirty="0"/>
              <a:t>Move into small groups.</a:t>
            </a:r>
            <a:endParaRPr lang="en-US" sz="2000" dirty="0"/>
          </a:p>
          <a:p>
            <a:pPr marL="342900" lvl="0" indent="-342900" algn="l">
              <a:buFont typeface="Arial" panose="020B0604020202020204" pitchFamily="34" charset="0"/>
              <a:buChar char="•"/>
            </a:pPr>
            <a:r>
              <a:rPr lang="en-NZ" sz="2000" dirty="0"/>
              <a:t>List three personal interests each – things you do without pay, for fun.</a:t>
            </a:r>
            <a:endParaRPr lang="en-US" sz="2000" dirty="0"/>
          </a:p>
          <a:p>
            <a:pPr marL="342900" lvl="0" indent="-342900" algn="l">
              <a:buFont typeface="Arial" panose="020B0604020202020204" pitchFamily="34" charset="0"/>
              <a:buChar char="•"/>
            </a:pPr>
            <a:r>
              <a:rPr lang="en-NZ" sz="2000" dirty="0"/>
              <a:t>Look at the map and see what is in this location.</a:t>
            </a:r>
            <a:endParaRPr lang="en-US" sz="2000" dirty="0"/>
          </a:p>
          <a:p>
            <a:pPr marL="342900" lvl="0" indent="-342900" algn="l">
              <a:buFont typeface="Arial" panose="020B0604020202020204" pitchFamily="34" charset="0"/>
              <a:buChar char="•"/>
            </a:pPr>
            <a:r>
              <a:rPr lang="en-NZ" sz="2000" dirty="0"/>
              <a:t>Using at least one interest from each of your lists and two facts from the map brainstorm 3 possible projects that could be done in this location.</a:t>
            </a:r>
            <a:endParaRPr lang="en-US" sz="2000" dirty="0"/>
          </a:p>
          <a:p>
            <a:pPr marL="342900" lvl="0" indent="-342900" algn="l">
              <a:buFont typeface="Arial" panose="020B0604020202020204" pitchFamily="34" charset="0"/>
              <a:buChar char="•"/>
            </a:pPr>
            <a:r>
              <a:rPr lang="en-NZ" sz="2000" dirty="0"/>
              <a:t>Identify different secondary subject areas that could be involved in each project and what part of the project they might do.</a:t>
            </a:r>
            <a:endParaRPr lang="en-US" sz="2000" dirty="0"/>
          </a:p>
          <a:p>
            <a:pPr marL="342900" lvl="0" indent="-342900" algn="l">
              <a:buFont typeface="Arial" panose="020B0604020202020204" pitchFamily="34" charset="0"/>
              <a:buChar char="•"/>
            </a:pPr>
            <a:r>
              <a:rPr lang="en-NZ" sz="2000" dirty="0"/>
              <a:t>Think of three learning activities that would be relevant and fun within these projects. </a:t>
            </a:r>
            <a:endParaRPr lang="en-US" sz="2000" dirty="0"/>
          </a:p>
        </p:txBody>
      </p:sp>
      <p:pic>
        <p:nvPicPr>
          <p:cNvPr id="9" name="Picture 8">
            <a:extLst>
              <a:ext uri="{FF2B5EF4-FFF2-40B4-BE49-F238E27FC236}">
                <a16:creationId xmlns:a16="http://schemas.microsoft.com/office/drawing/2014/main" xmlns="" id="{BB0964AE-CF10-4419-BACF-CCE2EBE71B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2037" y="341483"/>
            <a:ext cx="2918751" cy="5911390"/>
          </a:xfrm>
          <a:prstGeom prst="rect">
            <a:avLst/>
          </a:prstGeom>
        </p:spPr>
      </p:pic>
    </p:spTree>
    <p:extLst>
      <p:ext uri="{BB962C8B-B14F-4D97-AF65-F5344CB8AC3E}">
        <p14:creationId xmlns:p14="http://schemas.microsoft.com/office/powerpoint/2010/main" val="406736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2C6F9-3B82-4BA5-ABBE-49EC37016C90}"/>
              </a:ext>
            </a:extLst>
          </p:cNvPr>
          <p:cNvSpPr>
            <a:spLocks noGrp="1"/>
          </p:cNvSpPr>
          <p:nvPr>
            <p:ph type="title"/>
          </p:nvPr>
        </p:nvSpPr>
        <p:spPr>
          <a:xfrm>
            <a:off x="628650" y="119085"/>
            <a:ext cx="7886700" cy="1325563"/>
          </a:xfrm>
        </p:spPr>
        <p:txBody>
          <a:bodyPr>
            <a:normAutofit/>
          </a:bodyPr>
          <a:lstStyle/>
          <a:p>
            <a:r>
              <a:rPr lang="en-NZ" sz="3600" b="1" dirty="0"/>
              <a:t>1. Teachers on including practical projects...</a:t>
            </a:r>
            <a:endParaRPr lang="en-US" sz="3600" dirty="0"/>
          </a:p>
        </p:txBody>
      </p:sp>
      <p:sp>
        <p:nvSpPr>
          <p:cNvPr id="3" name="Content Placeholder 2">
            <a:extLst>
              <a:ext uri="{FF2B5EF4-FFF2-40B4-BE49-F238E27FC236}">
                <a16:creationId xmlns:a16="http://schemas.microsoft.com/office/drawing/2014/main" xmlns="" id="{5F09A9D4-0C92-4DBC-9B69-DAC1E79B1A29}"/>
              </a:ext>
            </a:extLst>
          </p:cNvPr>
          <p:cNvSpPr>
            <a:spLocks noGrp="1"/>
          </p:cNvSpPr>
          <p:nvPr>
            <p:ph idx="1"/>
          </p:nvPr>
        </p:nvSpPr>
        <p:spPr>
          <a:xfrm>
            <a:off x="628650" y="1825625"/>
            <a:ext cx="5267653" cy="4351338"/>
          </a:xfrm>
        </p:spPr>
        <p:txBody>
          <a:bodyPr>
            <a:normAutofit fontScale="77500" lnSpcReduction="20000"/>
          </a:bodyPr>
          <a:lstStyle/>
          <a:p>
            <a:pPr marL="342900" lvl="0" indent="-342900"/>
            <a:r>
              <a:rPr lang="en-NZ" dirty="0"/>
              <a:t>‘The timetable is too crowded already’</a:t>
            </a:r>
            <a:endParaRPr lang="en-US" dirty="0"/>
          </a:p>
          <a:p>
            <a:pPr marL="342900" lvl="0" indent="-342900"/>
            <a:r>
              <a:rPr lang="en-NZ" dirty="0"/>
              <a:t>‘There is not enough money ‘</a:t>
            </a:r>
            <a:endParaRPr lang="en-US" dirty="0"/>
          </a:p>
          <a:p>
            <a:pPr marL="342900" lvl="0" indent="-342900"/>
            <a:r>
              <a:rPr lang="en-NZ" dirty="0"/>
              <a:t>‘The siloed subject area and hour long periods prevent outdoors  projects because of lack of time’</a:t>
            </a:r>
            <a:endParaRPr lang="en-US" dirty="0"/>
          </a:p>
          <a:p>
            <a:pPr marL="342900" lvl="0" indent="-342900"/>
            <a:r>
              <a:rPr lang="en-NZ" dirty="0"/>
              <a:t>‘It is difficult to link to Achievement Standards to environmental projects’</a:t>
            </a:r>
            <a:endParaRPr lang="en-US" dirty="0"/>
          </a:p>
          <a:p>
            <a:pPr marL="342900" lvl="0" indent="-342900"/>
            <a:r>
              <a:rPr lang="en-NZ" dirty="0"/>
              <a:t>‘Environmental studies and vocational learning are in addition to and of lesser importance than theory based learning so we have to prioritize the theory which take all our time’</a:t>
            </a:r>
            <a:endParaRPr lang="en-US" dirty="0"/>
          </a:p>
          <a:p>
            <a:pPr marL="342900" indent="-342900"/>
            <a:r>
              <a:rPr lang="en-NZ" dirty="0"/>
              <a:t>Lone sustainability or enviro teacher and principal turnover</a:t>
            </a:r>
            <a:endParaRPr lang="en-US" dirty="0"/>
          </a:p>
          <a:p>
            <a:endParaRPr lang="en-US" dirty="0"/>
          </a:p>
        </p:txBody>
      </p:sp>
      <p:pic>
        <p:nvPicPr>
          <p:cNvPr id="4" name="Picture 3">
            <a:extLst>
              <a:ext uri="{FF2B5EF4-FFF2-40B4-BE49-F238E27FC236}">
                <a16:creationId xmlns:a16="http://schemas.microsoft.com/office/drawing/2014/main" xmlns="" id="{7FE8C498-2DE6-49B3-9AA1-0E0DCF3E27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43"/>
          <a:stretch/>
        </p:blipFill>
        <p:spPr>
          <a:xfrm>
            <a:off x="5896303" y="1062842"/>
            <a:ext cx="2554122" cy="4732315"/>
          </a:xfrm>
          <a:prstGeom prst="rect">
            <a:avLst/>
          </a:prstGeom>
        </p:spPr>
      </p:pic>
    </p:spTree>
    <p:extLst>
      <p:ext uri="{BB962C8B-B14F-4D97-AF65-F5344CB8AC3E}">
        <p14:creationId xmlns:p14="http://schemas.microsoft.com/office/powerpoint/2010/main" val="183967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77" y="365126"/>
            <a:ext cx="7886700" cy="898729"/>
          </a:xfrm>
        </p:spPr>
        <p:txBody>
          <a:bodyPr>
            <a:normAutofit/>
          </a:bodyPr>
          <a:lstStyle/>
          <a:p>
            <a:r>
              <a:rPr lang="en-NZ" sz="2800" b="1" dirty="0">
                <a:latin typeface="+mn-lt"/>
              </a:rPr>
              <a:t>The teacher as facilitator using supporting programmes and organisations.</a:t>
            </a:r>
            <a:endParaRPr lang="en-US" sz="2800" b="1" dirty="0">
              <a:latin typeface="+mn-lt"/>
            </a:endParaRPr>
          </a:p>
        </p:txBody>
      </p:sp>
      <p:sp>
        <p:nvSpPr>
          <p:cNvPr id="3" name="Content Placeholder 2"/>
          <p:cNvSpPr>
            <a:spLocks noGrp="1"/>
          </p:cNvSpPr>
          <p:nvPr>
            <p:ph idx="1"/>
          </p:nvPr>
        </p:nvSpPr>
        <p:spPr>
          <a:xfrm>
            <a:off x="387577" y="1480538"/>
            <a:ext cx="5348376" cy="4924509"/>
          </a:xfrm>
        </p:spPr>
        <p:txBody>
          <a:bodyPr>
            <a:normAutofit/>
          </a:bodyPr>
          <a:lstStyle/>
          <a:p>
            <a:r>
              <a:rPr lang="en-NZ" sz="2000" dirty="0"/>
              <a:t>Agribusiness AS for year 12 and 13 released last October (Kerrie Allen, St Paul’s Collegiate)</a:t>
            </a:r>
          </a:p>
          <a:p>
            <a:r>
              <a:rPr lang="en-NZ" sz="2000" dirty="0"/>
              <a:t>Young Enterprise (St Pauls students won the YE award last year for the agribusiness they developed)</a:t>
            </a:r>
          </a:p>
          <a:p>
            <a:r>
              <a:rPr lang="en-NZ" sz="2000" dirty="0"/>
              <a:t>Youth Guarantee – Min of Ed linking secondary students to vocations</a:t>
            </a:r>
          </a:p>
          <a:p>
            <a:r>
              <a:rPr lang="en-NZ" sz="2000" dirty="0"/>
              <a:t>Regional Councils and DOC – both have become recently more heavily involved in education and with schools</a:t>
            </a:r>
          </a:p>
          <a:p>
            <a:r>
              <a:rPr lang="en-NZ" sz="2000" dirty="0" err="1"/>
              <a:t>Enviroschools</a:t>
            </a:r>
            <a:r>
              <a:rPr lang="en-NZ" sz="2000" dirty="0"/>
              <a:t> and EFS standards</a:t>
            </a:r>
          </a:p>
          <a:p>
            <a:r>
              <a:rPr lang="en-NZ" sz="2000" dirty="0"/>
              <a:t>Local organisations: Experiencing Marine Reserves, Whitebait connection, Bream Head Conservation Trust, </a:t>
            </a:r>
            <a:r>
              <a:rPr lang="en-NZ" sz="2000" dirty="0" err="1"/>
              <a:t>landcare</a:t>
            </a:r>
            <a:r>
              <a:rPr lang="en-NZ" sz="2000" dirty="0"/>
              <a:t> and other community groups.</a:t>
            </a:r>
            <a:endParaRPr lang="en-NZ" sz="2400" b="1" dirty="0"/>
          </a:p>
        </p:txBody>
      </p:sp>
      <p:pic>
        <p:nvPicPr>
          <p:cNvPr id="4" name="Content Placeholder 4" descr="C:\Users\Jacqueline Knight\AppData\Local\Microsoft\Windows\INetCacheContent.Word\IMG_2498.jpg">
            <a:extLst>
              <a:ext uri="{FF2B5EF4-FFF2-40B4-BE49-F238E27FC236}">
                <a16:creationId xmlns:a16="http://schemas.microsoft.com/office/drawing/2014/main" xmlns="" id="{820FA5F9-8B14-4A32-B284-C02AF7AFD21F}"/>
              </a:ext>
            </a:extLst>
          </p:cNvPr>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53560" y="1717108"/>
            <a:ext cx="2779397" cy="2225684"/>
          </a:xfrm>
          <a:prstGeom prst="rect">
            <a:avLst/>
          </a:prstGeom>
          <a:noFill/>
          <a:ln>
            <a:noFill/>
          </a:ln>
        </p:spPr>
      </p:pic>
      <p:sp>
        <p:nvSpPr>
          <p:cNvPr id="5" name="TextBox 4">
            <a:extLst>
              <a:ext uri="{FF2B5EF4-FFF2-40B4-BE49-F238E27FC236}">
                <a16:creationId xmlns:a16="http://schemas.microsoft.com/office/drawing/2014/main" xmlns="" id="{C86330C3-692C-4213-B2FA-AB1A0098DC26}"/>
              </a:ext>
            </a:extLst>
          </p:cNvPr>
          <p:cNvSpPr txBox="1"/>
          <p:nvPr/>
        </p:nvSpPr>
        <p:spPr>
          <a:xfrm>
            <a:off x="5853560" y="4132205"/>
            <a:ext cx="2779397" cy="954107"/>
          </a:xfrm>
          <a:prstGeom prst="rect">
            <a:avLst/>
          </a:prstGeom>
          <a:noFill/>
        </p:spPr>
        <p:txBody>
          <a:bodyPr wrap="square" rtlCol="0">
            <a:spAutoFit/>
          </a:bodyPr>
          <a:lstStyle/>
          <a:p>
            <a:r>
              <a:rPr lang="en-NZ" sz="1400" i="1" dirty="0" err="1"/>
              <a:t>Dargaville</a:t>
            </a:r>
            <a:r>
              <a:rPr lang="en-NZ" sz="1400" i="1" dirty="0"/>
              <a:t> High science students monitoring bittern – a partnership between DOC, NRC, community, farmer and the school</a:t>
            </a:r>
            <a:endParaRPr lang="en-US" sz="1400" i="1" dirty="0"/>
          </a:p>
        </p:txBody>
      </p:sp>
      <p:sp>
        <p:nvSpPr>
          <p:cNvPr id="6" name="TextBox 5">
            <a:extLst>
              <a:ext uri="{FF2B5EF4-FFF2-40B4-BE49-F238E27FC236}">
                <a16:creationId xmlns:a16="http://schemas.microsoft.com/office/drawing/2014/main" xmlns="" id="{93C6B393-CA22-4CDC-8752-0B913F1927D2}"/>
              </a:ext>
            </a:extLst>
          </p:cNvPr>
          <p:cNvSpPr txBox="1"/>
          <p:nvPr/>
        </p:nvSpPr>
        <p:spPr>
          <a:xfrm>
            <a:off x="5544141" y="5807256"/>
            <a:ext cx="3398234" cy="461665"/>
          </a:xfrm>
          <a:prstGeom prst="rect">
            <a:avLst/>
          </a:prstGeom>
          <a:noFill/>
        </p:spPr>
        <p:txBody>
          <a:bodyPr wrap="square" rtlCol="0">
            <a:spAutoFit/>
          </a:bodyPr>
          <a:lstStyle/>
          <a:p>
            <a:r>
              <a:rPr lang="en-NZ" sz="2400" b="1" dirty="0"/>
              <a:t>And much, much more...</a:t>
            </a:r>
          </a:p>
        </p:txBody>
      </p:sp>
    </p:spTree>
    <p:extLst>
      <p:ext uri="{BB962C8B-B14F-4D97-AF65-F5344CB8AC3E}">
        <p14:creationId xmlns:p14="http://schemas.microsoft.com/office/powerpoint/2010/main" val="3508973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t>How </a:t>
            </a:r>
            <a:r>
              <a:rPr lang="en-NZ" sz="3600" b="1" dirty="0" err="1"/>
              <a:t>enviroschools</a:t>
            </a:r>
            <a:r>
              <a:rPr lang="en-NZ" sz="3600" b="1" dirty="0"/>
              <a:t> can support your projects</a:t>
            </a:r>
            <a:endParaRPr lang="en-US" sz="3600" b="1" dirty="0"/>
          </a:p>
        </p:txBody>
      </p:sp>
      <p:sp>
        <p:nvSpPr>
          <p:cNvPr id="3" name="Content Placeholder 2"/>
          <p:cNvSpPr>
            <a:spLocks noGrp="1"/>
          </p:cNvSpPr>
          <p:nvPr>
            <p:ph idx="1"/>
          </p:nvPr>
        </p:nvSpPr>
        <p:spPr>
          <a:xfrm>
            <a:off x="628650" y="1825625"/>
            <a:ext cx="4035714" cy="4351338"/>
          </a:xfrm>
        </p:spPr>
        <p:txBody>
          <a:bodyPr>
            <a:normAutofit fontScale="92500" lnSpcReduction="20000"/>
          </a:bodyPr>
          <a:lstStyle/>
          <a:p>
            <a:r>
              <a:rPr lang="en-NZ" sz="2400" dirty="0"/>
              <a:t>PD days – guiding teachers and students though the process</a:t>
            </a:r>
          </a:p>
          <a:p>
            <a:r>
              <a:rPr lang="en-NZ" sz="2400" dirty="0"/>
              <a:t>Resource development support – linking environmental projects to the curriculum and to the action learning cycle.</a:t>
            </a:r>
          </a:p>
          <a:p>
            <a:r>
              <a:rPr lang="en-NZ" sz="2400" dirty="0"/>
              <a:t>Finding funding and assisting with applications</a:t>
            </a:r>
          </a:p>
          <a:p>
            <a:r>
              <a:rPr lang="en-NZ" sz="2400" dirty="0"/>
              <a:t>Helping link with industry, NRC, DOC and other supporting programmes and community leaders</a:t>
            </a:r>
          </a:p>
          <a:p>
            <a:r>
              <a:rPr lang="en-NZ" sz="2400" dirty="0"/>
              <a:t>Reflection- ongoing support to overcome obstacles and refine.</a:t>
            </a:r>
          </a:p>
          <a:p>
            <a:endParaRPr lang="en-NZ" sz="2400" dirty="0"/>
          </a:p>
          <a:p>
            <a:endParaRPr lang="en-US" sz="2400" dirty="0"/>
          </a:p>
        </p:txBody>
      </p:sp>
      <p:pic>
        <p:nvPicPr>
          <p:cNvPr id="6" name="Picture 5">
            <a:extLst>
              <a:ext uri="{FF2B5EF4-FFF2-40B4-BE49-F238E27FC236}">
                <a16:creationId xmlns:a16="http://schemas.microsoft.com/office/drawing/2014/main" xmlns="" id="{A6114643-2830-4F2E-A4DC-BEA996C409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193570" y="1954650"/>
            <a:ext cx="2805726" cy="2104294"/>
          </a:xfrm>
          <a:prstGeom prst="rect">
            <a:avLst/>
          </a:prstGeom>
        </p:spPr>
      </p:pic>
      <p:sp>
        <p:nvSpPr>
          <p:cNvPr id="7" name="TextBox 6">
            <a:extLst>
              <a:ext uri="{FF2B5EF4-FFF2-40B4-BE49-F238E27FC236}">
                <a16:creationId xmlns:a16="http://schemas.microsoft.com/office/drawing/2014/main" xmlns="" id="{64AAD412-5A21-470D-B1C9-6CCCD9AFBC24}"/>
              </a:ext>
            </a:extLst>
          </p:cNvPr>
          <p:cNvSpPr txBox="1"/>
          <p:nvPr/>
        </p:nvSpPr>
        <p:spPr>
          <a:xfrm>
            <a:off x="5420461" y="4571250"/>
            <a:ext cx="2665163" cy="1077218"/>
          </a:xfrm>
          <a:prstGeom prst="rect">
            <a:avLst/>
          </a:prstGeom>
          <a:noFill/>
        </p:spPr>
        <p:txBody>
          <a:bodyPr wrap="square" rtlCol="0">
            <a:spAutoFit/>
          </a:bodyPr>
          <a:lstStyle/>
          <a:p>
            <a:r>
              <a:rPr lang="en-NZ" sz="1600" i="1" dirty="0"/>
              <a:t>Matua Toi relating the history of the </a:t>
            </a:r>
            <a:r>
              <a:rPr lang="en-NZ" sz="1600" i="1" dirty="0" err="1"/>
              <a:t>Waiaroha</a:t>
            </a:r>
            <a:r>
              <a:rPr lang="en-NZ" sz="1600" i="1" dirty="0"/>
              <a:t> river to </a:t>
            </a:r>
            <a:r>
              <a:rPr lang="en-NZ" sz="1600" i="1" dirty="0" err="1"/>
              <a:t>Opononi</a:t>
            </a:r>
            <a:r>
              <a:rPr lang="en-NZ" sz="1600" i="1" dirty="0"/>
              <a:t> Area School students and staff</a:t>
            </a:r>
            <a:endParaRPr lang="en-US" sz="1600" i="1" dirty="0"/>
          </a:p>
        </p:txBody>
      </p:sp>
    </p:spTree>
    <p:extLst>
      <p:ext uri="{BB962C8B-B14F-4D97-AF65-F5344CB8AC3E}">
        <p14:creationId xmlns:p14="http://schemas.microsoft.com/office/powerpoint/2010/main" val="364506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0" y="434198"/>
            <a:ext cx="8025823" cy="517237"/>
          </a:xfrm>
        </p:spPr>
        <p:txBody>
          <a:bodyPr>
            <a:normAutofit fontScale="90000"/>
          </a:bodyPr>
          <a:lstStyle/>
          <a:p>
            <a:r>
              <a:rPr lang="en-NZ" sz="3600" b="1" dirty="0">
                <a:latin typeface="+mn-lt"/>
              </a:rPr>
              <a:t/>
            </a:r>
            <a:br>
              <a:rPr lang="en-NZ" sz="3600" b="1" dirty="0">
                <a:latin typeface="+mn-lt"/>
              </a:rPr>
            </a:br>
            <a:r>
              <a:rPr lang="en-NZ" sz="3600" b="1" dirty="0">
                <a:latin typeface="+mn-lt"/>
              </a:rPr>
              <a:t>The beauty of CEPBL is...</a:t>
            </a:r>
            <a:r>
              <a:rPr lang="en-US" b="1" dirty="0"/>
              <a:t/>
            </a:r>
            <a:br>
              <a:rPr lang="en-US" b="1" dirty="0"/>
            </a:br>
            <a:endParaRPr lang="en-US" b="1" dirty="0"/>
          </a:p>
        </p:txBody>
      </p:sp>
      <p:sp>
        <p:nvSpPr>
          <p:cNvPr id="3" name="Content Placeholder 2"/>
          <p:cNvSpPr>
            <a:spLocks noGrp="1"/>
          </p:cNvSpPr>
          <p:nvPr>
            <p:ph sz="half" idx="1"/>
          </p:nvPr>
        </p:nvSpPr>
        <p:spPr>
          <a:xfrm>
            <a:off x="533110" y="2092421"/>
            <a:ext cx="4048380" cy="4299753"/>
          </a:xfrm>
        </p:spPr>
        <p:txBody>
          <a:bodyPr>
            <a:noAutofit/>
          </a:bodyPr>
          <a:lstStyle/>
          <a:p>
            <a:r>
              <a:rPr lang="en-NZ" sz="2000" i="1" dirty="0"/>
              <a:t>Less pressure for extra teachers or teacher time </a:t>
            </a:r>
          </a:p>
          <a:p>
            <a:pPr lvl="0"/>
            <a:r>
              <a:rPr lang="en-NZ" sz="2000" i="1" dirty="0"/>
              <a:t>Invigorating and engaging for both teachers and students</a:t>
            </a:r>
            <a:endParaRPr lang="en-US" sz="2000" i="1" dirty="0"/>
          </a:p>
          <a:p>
            <a:pPr lvl="0"/>
            <a:r>
              <a:rPr lang="en-NZ" sz="2000" i="1" dirty="0"/>
              <a:t>Less time is wasted moving from class to class each hour, continuity of learning and real life outcomes</a:t>
            </a:r>
          </a:p>
          <a:p>
            <a:r>
              <a:rPr lang="en-NZ" sz="2000" i="1" dirty="0"/>
              <a:t>Engagement improvement for boys and Maori students </a:t>
            </a:r>
          </a:p>
          <a:p>
            <a:r>
              <a:rPr lang="en-NZ" sz="2000" i="1" dirty="0"/>
              <a:t>There is less need for expensive vocational schools and the stigma of ‘vocational’ vs academic is removed</a:t>
            </a:r>
          </a:p>
          <a:p>
            <a:endParaRPr lang="en-US" sz="2000" dirty="0"/>
          </a:p>
          <a:p>
            <a:pPr lvl="0"/>
            <a:endParaRPr lang="en-US" sz="2200" i="1" dirty="0"/>
          </a:p>
        </p:txBody>
      </p:sp>
      <p:sp>
        <p:nvSpPr>
          <p:cNvPr id="6" name="TextBox 5"/>
          <p:cNvSpPr txBox="1"/>
          <p:nvPr/>
        </p:nvSpPr>
        <p:spPr>
          <a:xfrm>
            <a:off x="4633447" y="956021"/>
            <a:ext cx="4121762" cy="2554545"/>
          </a:xfrm>
          <a:prstGeom prst="rect">
            <a:avLst/>
          </a:prstGeom>
          <a:noFill/>
        </p:spPr>
        <p:txBody>
          <a:bodyPr wrap="square" rtlCol="0">
            <a:spAutoFit/>
          </a:bodyPr>
          <a:lstStyle/>
          <a:p>
            <a:pPr marL="342900" indent="-342900">
              <a:buFont typeface="Arial" panose="020B0604020202020204" pitchFamily="34" charset="0"/>
              <a:buChar char="•"/>
            </a:pPr>
            <a:r>
              <a:rPr lang="en-NZ" sz="2000" i="1" dirty="0"/>
              <a:t>Students know their local industries and employers</a:t>
            </a:r>
            <a:r>
              <a:rPr lang="en-US" sz="2000" i="1" dirty="0"/>
              <a:t> and</a:t>
            </a:r>
            <a:r>
              <a:rPr lang="en-NZ" sz="2000" i="1" dirty="0"/>
              <a:t> have industry related experience before they leave school </a:t>
            </a:r>
          </a:p>
          <a:p>
            <a:pPr marL="342900" indent="-342900">
              <a:buFont typeface="Arial" panose="020B0604020202020204" pitchFamily="34" charset="0"/>
              <a:buChar char="•"/>
            </a:pPr>
            <a:r>
              <a:rPr lang="en-NZ" sz="2000" i="1" dirty="0"/>
              <a:t>Teaching is integrated into and effectively utilizes the community, industry and the environment in a shared effort</a:t>
            </a:r>
          </a:p>
        </p:txBody>
      </p:sp>
      <p:sp>
        <p:nvSpPr>
          <p:cNvPr id="7" name="TextBox 6"/>
          <p:cNvSpPr txBox="1"/>
          <p:nvPr/>
        </p:nvSpPr>
        <p:spPr>
          <a:xfrm>
            <a:off x="585067" y="923006"/>
            <a:ext cx="4348883" cy="1015663"/>
          </a:xfrm>
          <a:prstGeom prst="rect">
            <a:avLst/>
          </a:prstGeom>
          <a:noFill/>
        </p:spPr>
        <p:txBody>
          <a:bodyPr wrap="square" rtlCol="0">
            <a:spAutoFit/>
          </a:bodyPr>
          <a:lstStyle/>
          <a:p>
            <a:r>
              <a:rPr lang="en-NZ" sz="2000" b="1" dirty="0"/>
              <a:t>Environmental and vocational education happens </a:t>
            </a:r>
            <a:r>
              <a:rPr lang="en-NZ" sz="2000" b="1" i="1" dirty="0"/>
              <a:t>within</a:t>
            </a:r>
            <a:r>
              <a:rPr lang="en-NZ" sz="2000" b="1" dirty="0"/>
              <a:t> the curriculum:</a:t>
            </a:r>
            <a:endParaRPr lang="en-US" sz="2000" dirty="0"/>
          </a:p>
        </p:txBody>
      </p:sp>
      <p:pic>
        <p:nvPicPr>
          <p:cNvPr id="8" name="Picture 7">
            <a:extLst>
              <a:ext uri="{FF2B5EF4-FFF2-40B4-BE49-F238E27FC236}">
                <a16:creationId xmlns:a16="http://schemas.microsoft.com/office/drawing/2014/main" xmlns="" id="{62F992BD-8920-4B4D-8847-41D9DC251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8326" y="3612467"/>
            <a:ext cx="2224926" cy="2554545"/>
          </a:xfrm>
          <a:prstGeom prst="rect">
            <a:avLst/>
          </a:prstGeom>
        </p:spPr>
      </p:pic>
      <p:sp>
        <p:nvSpPr>
          <p:cNvPr id="9" name="TextBox 8">
            <a:extLst>
              <a:ext uri="{FF2B5EF4-FFF2-40B4-BE49-F238E27FC236}">
                <a16:creationId xmlns:a16="http://schemas.microsoft.com/office/drawing/2014/main" xmlns="" id="{98C2FBAE-6BA1-4FBB-BCBF-FA7F37F92C39}"/>
              </a:ext>
            </a:extLst>
          </p:cNvPr>
          <p:cNvSpPr txBox="1"/>
          <p:nvPr/>
        </p:nvSpPr>
        <p:spPr>
          <a:xfrm>
            <a:off x="7323252" y="3468146"/>
            <a:ext cx="1566690" cy="2800767"/>
          </a:xfrm>
          <a:prstGeom prst="rect">
            <a:avLst/>
          </a:prstGeom>
          <a:noFill/>
        </p:spPr>
        <p:txBody>
          <a:bodyPr wrap="square" rtlCol="0">
            <a:spAutoFit/>
          </a:bodyPr>
          <a:lstStyle/>
          <a:p>
            <a:r>
              <a:rPr lang="en-NZ" sz="1600" i="1" dirty="0" err="1"/>
              <a:t>Ruawai</a:t>
            </a:r>
            <a:r>
              <a:rPr lang="en-NZ" sz="1600" i="1" dirty="0"/>
              <a:t> Students dissecting invasive Asian paddle crabs from the Kaipara Harbour – Josh’s whose dad is a fisherman, brought them in.</a:t>
            </a:r>
            <a:endParaRPr lang="en-US" sz="1600" i="1" dirty="0"/>
          </a:p>
        </p:txBody>
      </p:sp>
    </p:spTree>
    <p:extLst>
      <p:ext uri="{BB962C8B-B14F-4D97-AF65-F5344CB8AC3E}">
        <p14:creationId xmlns:p14="http://schemas.microsoft.com/office/powerpoint/2010/main" val="53925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A9B9B-AC41-420A-9CD5-70551A7EE2B7}"/>
              </a:ext>
            </a:extLst>
          </p:cNvPr>
          <p:cNvSpPr>
            <a:spLocks noGrp="1"/>
          </p:cNvSpPr>
          <p:nvPr>
            <p:ph type="title"/>
          </p:nvPr>
        </p:nvSpPr>
        <p:spPr/>
        <p:txBody>
          <a:bodyPr>
            <a:normAutofit fontScale="90000"/>
          </a:bodyPr>
          <a:lstStyle/>
          <a:p>
            <a:r>
              <a:rPr lang="en-NZ" b="1" dirty="0"/>
              <a:t>2. General observations of secondary school</a:t>
            </a:r>
            <a:r>
              <a:rPr lang="en-NZ" sz="4800" b="1" dirty="0"/>
              <a:t>...</a:t>
            </a:r>
            <a:endParaRPr lang="en-US" dirty="0"/>
          </a:p>
        </p:txBody>
      </p:sp>
      <p:sp>
        <p:nvSpPr>
          <p:cNvPr id="3" name="Content Placeholder 2">
            <a:extLst>
              <a:ext uri="{FF2B5EF4-FFF2-40B4-BE49-F238E27FC236}">
                <a16:creationId xmlns:a16="http://schemas.microsoft.com/office/drawing/2014/main" xmlns="" id="{5E01C07A-CA7D-47A1-94BC-CB0BA50A294F}"/>
              </a:ext>
            </a:extLst>
          </p:cNvPr>
          <p:cNvSpPr>
            <a:spLocks noGrp="1"/>
          </p:cNvSpPr>
          <p:nvPr>
            <p:ph sz="half" idx="1"/>
          </p:nvPr>
        </p:nvSpPr>
        <p:spPr/>
        <p:txBody>
          <a:bodyPr>
            <a:normAutofit fontScale="70000" lnSpcReduction="20000"/>
          </a:bodyPr>
          <a:lstStyle/>
          <a:p>
            <a:r>
              <a:rPr lang="en-NZ" dirty="0"/>
              <a:t>Disengagement of pupils due to </a:t>
            </a:r>
            <a:r>
              <a:rPr lang="en-NZ" dirty="0" err="1"/>
              <a:t>siloing</a:t>
            </a:r>
            <a:r>
              <a:rPr lang="en-NZ" dirty="0"/>
              <a:t> of subjects. </a:t>
            </a:r>
          </a:p>
          <a:p>
            <a:r>
              <a:rPr lang="en-NZ" dirty="0"/>
              <a:t>Busy, stressed teachers. </a:t>
            </a:r>
          </a:p>
          <a:p>
            <a:r>
              <a:rPr lang="en-NZ" dirty="0"/>
              <a:t>Disconnection of theory from practice.</a:t>
            </a:r>
          </a:p>
          <a:p>
            <a:r>
              <a:rPr lang="en-NZ" dirty="0"/>
              <a:t>Disconnection between school subjects and local community, environment and industry. </a:t>
            </a:r>
          </a:p>
          <a:p>
            <a:r>
              <a:rPr lang="en-NZ" dirty="0"/>
              <a:t>Boredom.</a:t>
            </a:r>
          </a:p>
          <a:p>
            <a:r>
              <a:rPr lang="en-NZ" dirty="0"/>
              <a:t>Behavioural problems. </a:t>
            </a:r>
          </a:p>
          <a:p>
            <a:r>
              <a:rPr lang="en-NZ" dirty="0"/>
              <a:t>The majority of Maori students and upward of 70% of the rest of our Northland pupils want to stay local but are oriented towards academic subjects aimed at university study.</a:t>
            </a:r>
            <a:endParaRPr lang="en-US" dirty="0"/>
          </a:p>
          <a:p>
            <a:pPr marL="0" indent="0">
              <a:buNone/>
            </a:pPr>
            <a:endParaRPr lang="en-US" dirty="0"/>
          </a:p>
        </p:txBody>
      </p:sp>
      <p:pic>
        <p:nvPicPr>
          <p:cNvPr id="5" name="Content Placeholder 8" descr="C:\Users\Jacqueline Knight\AppData\Local\Microsoft\Windows\INetCacheContent.Word\criminalclassroom2.gif">
            <a:extLst>
              <a:ext uri="{FF2B5EF4-FFF2-40B4-BE49-F238E27FC236}">
                <a16:creationId xmlns:a16="http://schemas.microsoft.com/office/drawing/2014/main" xmlns="" id="{18ECFC30-AC82-4536-8526-7E7B1FC766AE}"/>
              </a:ext>
            </a:extLst>
          </p:cNvPr>
          <p:cNvPicPr>
            <a:picLocks noGrp="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367020" y="2117409"/>
            <a:ext cx="2857500" cy="2857500"/>
          </a:xfrm>
          <a:prstGeom prst="rect">
            <a:avLst/>
          </a:prstGeom>
          <a:noFill/>
          <a:ln>
            <a:noFill/>
          </a:ln>
        </p:spPr>
      </p:pic>
    </p:spTree>
    <p:extLst>
      <p:ext uri="{BB962C8B-B14F-4D97-AF65-F5344CB8AC3E}">
        <p14:creationId xmlns:p14="http://schemas.microsoft.com/office/powerpoint/2010/main" val="150637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4325CF0-4612-4F66-A04D-DBA49A228AB0}"/>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trans="39000"/>
                    </a14:imgEffect>
                    <a14:imgEffect>
                      <a14:saturation sat="33000"/>
                    </a14:imgEffect>
                  </a14:imgLayer>
                </a14:imgProps>
              </a:ext>
              <a:ext uri="{28A0092B-C50C-407E-A947-70E740481C1C}">
                <a14:useLocalDpi xmlns:a14="http://schemas.microsoft.com/office/drawing/2010/main"/>
              </a:ext>
            </a:extLst>
          </a:blip>
          <a:stretch>
            <a:fillRect/>
          </a:stretch>
        </p:blipFill>
        <p:spPr>
          <a:xfrm>
            <a:off x="1499611" y="149652"/>
            <a:ext cx="6309302" cy="6296684"/>
          </a:xfrm>
          <a:prstGeom prst="rect">
            <a:avLst/>
          </a:prstGeom>
        </p:spPr>
      </p:pic>
      <p:sp>
        <p:nvSpPr>
          <p:cNvPr id="2" name="Title 1">
            <a:extLst>
              <a:ext uri="{FF2B5EF4-FFF2-40B4-BE49-F238E27FC236}">
                <a16:creationId xmlns:a16="http://schemas.microsoft.com/office/drawing/2014/main" xmlns="" id="{9787885B-0EE3-4B35-B27B-147B70AAACB6}"/>
              </a:ext>
            </a:extLst>
          </p:cNvPr>
          <p:cNvSpPr>
            <a:spLocks noGrp="1"/>
          </p:cNvSpPr>
          <p:nvPr>
            <p:ph type="title"/>
          </p:nvPr>
        </p:nvSpPr>
        <p:spPr>
          <a:xfrm>
            <a:off x="489239" y="217666"/>
            <a:ext cx="8171682" cy="730320"/>
          </a:xfrm>
        </p:spPr>
        <p:txBody>
          <a:bodyPr>
            <a:noAutofit/>
          </a:bodyPr>
          <a:lstStyle/>
          <a:p>
            <a:r>
              <a:rPr lang="en-NZ" sz="3600" b="1" dirty="0"/>
              <a:t>3. Successful programmes in other countries</a:t>
            </a:r>
            <a:endParaRPr lang="en-US" sz="3600" b="1" dirty="0"/>
          </a:p>
        </p:txBody>
      </p:sp>
      <p:sp>
        <p:nvSpPr>
          <p:cNvPr id="3" name="Content Placeholder 2">
            <a:extLst>
              <a:ext uri="{FF2B5EF4-FFF2-40B4-BE49-F238E27FC236}">
                <a16:creationId xmlns:a16="http://schemas.microsoft.com/office/drawing/2014/main" xmlns="" id="{C6793B16-7DE3-4496-B4C8-85279705B8A5}"/>
              </a:ext>
            </a:extLst>
          </p:cNvPr>
          <p:cNvSpPr>
            <a:spLocks noGrp="1"/>
          </p:cNvSpPr>
          <p:nvPr>
            <p:ph sz="half" idx="1"/>
          </p:nvPr>
        </p:nvSpPr>
        <p:spPr>
          <a:xfrm>
            <a:off x="489239" y="1016000"/>
            <a:ext cx="4165023" cy="5791200"/>
          </a:xfrm>
        </p:spPr>
        <p:txBody>
          <a:bodyPr>
            <a:normAutofit fontScale="70000" lnSpcReduction="20000"/>
          </a:bodyPr>
          <a:lstStyle/>
          <a:p>
            <a:pPr marL="0" indent="0">
              <a:buNone/>
            </a:pPr>
            <a:r>
              <a:rPr lang="en-NZ" sz="3100" b="1" dirty="0"/>
              <a:t>Bella Bella</a:t>
            </a:r>
          </a:p>
          <a:p>
            <a:r>
              <a:rPr lang="en-US" sz="3100" dirty="0"/>
              <a:t>On </a:t>
            </a:r>
            <a:r>
              <a:rPr lang="en-US" sz="3100" dirty="0" err="1"/>
              <a:t>Heiltsuk</a:t>
            </a:r>
            <a:r>
              <a:rPr lang="en-US" sz="3100" dirty="0"/>
              <a:t> land - they had almost no economy, deep social problems and one of the highest youth suicide rates in the country.</a:t>
            </a:r>
          </a:p>
          <a:p>
            <a:r>
              <a:rPr lang="en-US" sz="3100" dirty="0"/>
              <a:t>Larry Jorgensen arrived and started working with </a:t>
            </a:r>
            <a:r>
              <a:rPr lang="en-US" sz="3100" dirty="0" err="1"/>
              <a:t>Heiltsuk</a:t>
            </a:r>
            <a:r>
              <a:rPr lang="en-US" sz="3100" dirty="0"/>
              <a:t> youth on their land - taking them out, building cabins with them, teaching them about their land. </a:t>
            </a:r>
          </a:p>
          <a:p>
            <a:r>
              <a:rPr lang="en-US" sz="3100" dirty="0"/>
              <a:t>A science and cultural camp followed and eventually a fully integrated environmental </a:t>
            </a:r>
            <a:r>
              <a:rPr lang="en-US" sz="3100" dirty="0" err="1"/>
              <a:t>programme</a:t>
            </a:r>
            <a:r>
              <a:rPr lang="en-US" sz="3100" dirty="0"/>
              <a:t>. </a:t>
            </a:r>
          </a:p>
          <a:p>
            <a:r>
              <a:rPr lang="en-US" sz="3100" dirty="0"/>
              <a:t>The graduation rate in Bella Bella is now 85 per cent, up from just two per cent and the community has a growing economy built around ecotourism, aquaculture and forestry.</a:t>
            </a:r>
          </a:p>
          <a:p>
            <a:pPr marL="0" indent="0">
              <a:buNone/>
            </a:pPr>
            <a:endParaRPr lang="en-US" dirty="0"/>
          </a:p>
        </p:txBody>
      </p:sp>
      <p:sp>
        <p:nvSpPr>
          <p:cNvPr id="4" name="Content Placeholder 3">
            <a:extLst>
              <a:ext uri="{FF2B5EF4-FFF2-40B4-BE49-F238E27FC236}">
                <a16:creationId xmlns:a16="http://schemas.microsoft.com/office/drawing/2014/main" xmlns="" id="{771A6321-E449-4F5A-B1B8-85F5AE8046FE}"/>
              </a:ext>
            </a:extLst>
          </p:cNvPr>
          <p:cNvSpPr>
            <a:spLocks noGrp="1"/>
          </p:cNvSpPr>
          <p:nvPr>
            <p:ph sz="half" idx="2"/>
          </p:nvPr>
        </p:nvSpPr>
        <p:spPr>
          <a:xfrm>
            <a:off x="4839392" y="1082756"/>
            <a:ext cx="3989532" cy="5766008"/>
          </a:xfrm>
        </p:spPr>
        <p:txBody>
          <a:bodyPr>
            <a:normAutofit fontScale="55000" lnSpcReduction="20000"/>
          </a:bodyPr>
          <a:lstStyle/>
          <a:p>
            <a:pPr marL="0" indent="0">
              <a:buNone/>
            </a:pPr>
            <a:r>
              <a:rPr lang="en-NZ" sz="4000" b="1" dirty="0"/>
              <a:t>South Bronx High School </a:t>
            </a:r>
          </a:p>
          <a:p>
            <a:r>
              <a:rPr lang="en-NZ" sz="4000" dirty="0"/>
              <a:t>Stephen Ritz changed his  programme to integrate gardening as an entry point for all learning.</a:t>
            </a:r>
          </a:p>
          <a:p>
            <a:r>
              <a:rPr lang="en-NZ" sz="4000" dirty="0"/>
              <a:t>Since greening his curriculum, Ritz has seen near-perfect attendance and graduation rates, dramatically increased passing rates on state exams, and behavioural incidents cut in half.</a:t>
            </a:r>
          </a:p>
          <a:p>
            <a:r>
              <a:rPr lang="en-NZ" sz="4000" dirty="0"/>
              <a:t>In the poorest congressional district in America, he has helped create 2,200 local jobs and built farms and gardens while changing landscapes and mindsets for residents, students, and colleagues. </a:t>
            </a:r>
          </a:p>
        </p:txBody>
      </p:sp>
      <p:sp>
        <p:nvSpPr>
          <p:cNvPr id="7" name="Arrow: Right 6">
            <a:extLst>
              <a:ext uri="{FF2B5EF4-FFF2-40B4-BE49-F238E27FC236}">
                <a16:creationId xmlns:a16="http://schemas.microsoft.com/office/drawing/2014/main" xmlns="" id="{EE5B3F6C-D356-4AB9-84D7-359F7A9CB6F0}"/>
              </a:ext>
            </a:extLst>
          </p:cNvPr>
          <p:cNvSpPr/>
          <p:nvPr/>
        </p:nvSpPr>
        <p:spPr>
          <a:xfrm>
            <a:off x="4793673" y="2826327"/>
            <a:ext cx="45719" cy="46182"/>
          </a:xfrm>
          <a:prstGeom prst="rightArrow">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98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16FEC1-79C9-48D0-BFEB-FAC59F7085D8}"/>
              </a:ext>
            </a:extLst>
          </p:cNvPr>
          <p:cNvSpPr>
            <a:spLocks noGrp="1"/>
          </p:cNvSpPr>
          <p:nvPr>
            <p:ph sz="half" idx="1"/>
          </p:nvPr>
        </p:nvSpPr>
        <p:spPr>
          <a:xfrm>
            <a:off x="676656" y="1673801"/>
            <a:ext cx="3481498" cy="2416763"/>
          </a:xfrm>
        </p:spPr>
        <p:txBody>
          <a:bodyPr>
            <a:normAutofit lnSpcReduction="10000"/>
          </a:bodyPr>
          <a:lstStyle/>
          <a:p>
            <a:r>
              <a:rPr lang="en-NZ" sz="2000" dirty="0"/>
              <a:t>Phenomenon Based Learning (</a:t>
            </a:r>
            <a:r>
              <a:rPr lang="en-NZ" sz="2000" dirty="0" err="1"/>
              <a:t>PhenoBL</a:t>
            </a:r>
            <a:r>
              <a:rPr lang="en-NZ" sz="2000" dirty="0"/>
              <a:t>) - holistic real-world phenomena provide the starting point for learning.</a:t>
            </a:r>
          </a:p>
          <a:p>
            <a:r>
              <a:rPr lang="en-NZ" sz="2000" dirty="0"/>
              <a:t>Phenomena are holistic topics like human [rights], European Union, media and technology, water or energy </a:t>
            </a:r>
          </a:p>
          <a:p>
            <a:pPr marL="0" indent="0">
              <a:buNone/>
            </a:pPr>
            <a:endParaRPr lang="en-NZ" sz="2000" dirty="0"/>
          </a:p>
        </p:txBody>
      </p:sp>
      <p:pic>
        <p:nvPicPr>
          <p:cNvPr id="5" name="Picture 4">
            <a:extLst>
              <a:ext uri="{FF2B5EF4-FFF2-40B4-BE49-F238E27FC236}">
                <a16:creationId xmlns:a16="http://schemas.microsoft.com/office/drawing/2014/main" xmlns="" id="{80665DE0-45B1-4C47-8E16-3C6E3F57912E}"/>
              </a:ext>
            </a:extLst>
          </p:cNvPr>
          <p:cNvPicPr/>
          <p:nvPr/>
        </p:nvPicPr>
        <p:blipFill rotWithShape="1">
          <a:blip r:embed="rId2" cstate="screen">
            <a:extLst>
              <a:ext uri="{28A0092B-C50C-407E-A947-70E740481C1C}">
                <a14:useLocalDpi xmlns:a14="http://schemas.microsoft.com/office/drawing/2010/main"/>
              </a:ext>
            </a:extLst>
          </a:blip>
          <a:srcRect t="-1478"/>
          <a:stretch/>
        </p:blipFill>
        <p:spPr bwMode="auto">
          <a:xfrm>
            <a:off x="4389120" y="1651082"/>
            <a:ext cx="3858768" cy="2462202"/>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xmlns="" id="{E6AFCB2C-DF5D-45F2-8254-17CFB22B84C6}"/>
              </a:ext>
            </a:extLst>
          </p:cNvPr>
          <p:cNvSpPr txBox="1"/>
          <p:nvPr/>
        </p:nvSpPr>
        <p:spPr>
          <a:xfrm flipH="1">
            <a:off x="676656" y="4261104"/>
            <a:ext cx="7699248" cy="1323439"/>
          </a:xfrm>
          <a:prstGeom prst="rect">
            <a:avLst/>
          </a:prstGeom>
          <a:noFill/>
        </p:spPr>
        <p:txBody>
          <a:bodyPr wrap="square" rtlCol="0">
            <a:spAutoFit/>
          </a:bodyPr>
          <a:lstStyle/>
          <a:p>
            <a:pPr marL="285750" indent="-285750">
              <a:buFont typeface="Arial" panose="020B0604020202020204" pitchFamily="34" charset="0"/>
              <a:buChar char="•"/>
            </a:pPr>
            <a:r>
              <a:rPr lang="en-NZ" sz="2000" dirty="0"/>
              <a:t>The phenomena are in their real context, and the information and skills related to them are studied by crossing the boundaries between subjects. </a:t>
            </a:r>
          </a:p>
          <a:p>
            <a:pPr marL="285750" indent="-285750">
              <a:buFont typeface="Arial" panose="020B0604020202020204" pitchFamily="34" charset="0"/>
              <a:buChar char="•"/>
            </a:pPr>
            <a:r>
              <a:rPr lang="en-NZ" sz="2000" dirty="0"/>
              <a:t>Teachers and students having fun is one of their requisites.</a:t>
            </a:r>
            <a:endParaRPr lang="en-US" sz="2000" dirty="0"/>
          </a:p>
        </p:txBody>
      </p:sp>
      <p:sp>
        <p:nvSpPr>
          <p:cNvPr id="6" name="TextBox 5">
            <a:extLst>
              <a:ext uri="{FF2B5EF4-FFF2-40B4-BE49-F238E27FC236}">
                <a16:creationId xmlns:a16="http://schemas.microsoft.com/office/drawing/2014/main" xmlns="" id="{714078D9-DC1D-463F-A6FE-65A2196D1A47}"/>
              </a:ext>
            </a:extLst>
          </p:cNvPr>
          <p:cNvSpPr txBox="1"/>
          <p:nvPr/>
        </p:nvSpPr>
        <p:spPr>
          <a:xfrm>
            <a:off x="3839297" y="549156"/>
            <a:ext cx="1465406" cy="954107"/>
          </a:xfrm>
          <a:prstGeom prst="rect">
            <a:avLst/>
          </a:prstGeom>
          <a:noFill/>
        </p:spPr>
        <p:txBody>
          <a:bodyPr wrap="square" rtlCol="0">
            <a:spAutoFit/>
          </a:bodyPr>
          <a:lstStyle/>
          <a:p>
            <a:r>
              <a:rPr lang="en-NZ" sz="3200" b="1" dirty="0"/>
              <a:t>Finland</a:t>
            </a:r>
          </a:p>
          <a:p>
            <a:endParaRPr lang="en-US" sz="2400" dirty="0"/>
          </a:p>
        </p:txBody>
      </p:sp>
    </p:spTree>
    <p:extLst>
      <p:ext uri="{BB962C8B-B14F-4D97-AF65-F5344CB8AC3E}">
        <p14:creationId xmlns:p14="http://schemas.microsoft.com/office/powerpoint/2010/main" val="125839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0947"/>
          </a:xfrm>
        </p:spPr>
        <p:txBody>
          <a:bodyPr>
            <a:normAutofit/>
          </a:bodyPr>
          <a:lstStyle/>
          <a:p>
            <a:r>
              <a:rPr lang="en-NZ" sz="3600" b="1" dirty="0"/>
              <a:t>4. And who are we traditionally?</a:t>
            </a:r>
            <a:endParaRPr lang="en-US" sz="3600" b="1" dirty="0"/>
          </a:p>
        </p:txBody>
      </p:sp>
      <p:sp>
        <p:nvSpPr>
          <p:cNvPr id="3" name="Content Placeholder 2"/>
          <p:cNvSpPr>
            <a:spLocks noGrp="1"/>
          </p:cNvSpPr>
          <p:nvPr>
            <p:ph idx="1"/>
          </p:nvPr>
        </p:nvSpPr>
        <p:spPr>
          <a:xfrm>
            <a:off x="628650" y="1293091"/>
            <a:ext cx="7886700" cy="5015345"/>
          </a:xfrm>
        </p:spPr>
        <p:txBody>
          <a:bodyPr numCol="3">
            <a:noAutofit/>
          </a:bodyPr>
          <a:lstStyle/>
          <a:p>
            <a:r>
              <a:rPr lang="en-NZ" sz="2400" dirty="0"/>
              <a:t>Hunting</a:t>
            </a:r>
          </a:p>
          <a:p>
            <a:r>
              <a:rPr lang="en-NZ" sz="2400" dirty="0"/>
              <a:t>Fishing</a:t>
            </a:r>
          </a:p>
          <a:p>
            <a:r>
              <a:rPr lang="en-NZ" sz="2400" dirty="0"/>
              <a:t>Surfing</a:t>
            </a:r>
          </a:p>
          <a:p>
            <a:r>
              <a:rPr lang="en-NZ" sz="2400" dirty="0"/>
              <a:t>Gardening</a:t>
            </a:r>
          </a:p>
          <a:p>
            <a:r>
              <a:rPr lang="en-NZ" sz="2400" dirty="0"/>
              <a:t>Farming</a:t>
            </a:r>
          </a:p>
          <a:p>
            <a:r>
              <a:rPr lang="en-NZ" sz="2400" dirty="0"/>
              <a:t>Orchards</a:t>
            </a:r>
          </a:p>
          <a:p>
            <a:r>
              <a:rPr lang="en-NZ" sz="2400" dirty="0"/>
              <a:t>Permaculture </a:t>
            </a:r>
          </a:p>
          <a:p>
            <a:r>
              <a:rPr lang="en-NZ" sz="2400" dirty="0"/>
              <a:t>Conservationists</a:t>
            </a:r>
          </a:p>
          <a:p>
            <a:r>
              <a:rPr lang="en-NZ" sz="2400" dirty="0"/>
              <a:t>Hippy heritage</a:t>
            </a:r>
          </a:p>
          <a:p>
            <a:r>
              <a:rPr lang="en-NZ" sz="2400" dirty="0"/>
              <a:t>Boogie boarding</a:t>
            </a:r>
          </a:p>
          <a:p>
            <a:r>
              <a:rPr lang="en-NZ" sz="2400" dirty="0"/>
              <a:t>Swimming</a:t>
            </a:r>
          </a:p>
          <a:p>
            <a:r>
              <a:rPr lang="en-NZ" sz="2400" dirty="0"/>
              <a:t>Boating</a:t>
            </a:r>
          </a:p>
          <a:p>
            <a:r>
              <a:rPr lang="en-NZ" sz="2400" dirty="0"/>
              <a:t>Horse riding</a:t>
            </a:r>
          </a:p>
          <a:p>
            <a:r>
              <a:rPr lang="en-NZ" sz="2400" dirty="0"/>
              <a:t>Shellfish gathering</a:t>
            </a:r>
          </a:p>
          <a:p>
            <a:r>
              <a:rPr lang="en-NZ" sz="2400" dirty="0"/>
              <a:t>Bush loving</a:t>
            </a:r>
          </a:p>
          <a:p>
            <a:r>
              <a:rPr lang="en-NZ" sz="2400" dirty="0"/>
              <a:t>Camping</a:t>
            </a:r>
          </a:p>
          <a:p>
            <a:r>
              <a:rPr lang="en-NZ" sz="2400" dirty="0" err="1"/>
              <a:t>Bbq</a:t>
            </a:r>
            <a:r>
              <a:rPr lang="en-NZ" sz="2400" dirty="0"/>
              <a:t>/</a:t>
            </a:r>
            <a:r>
              <a:rPr lang="en-NZ" sz="2400" dirty="0" err="1"/>
              <a:t>hangi</a:t>
            </a:r>
            <a:r>
              <a:rPr lang="en-NZ" sz="2400" dirty="0"/>
              <a:t> Fresh food fanatics</a:t>
            </a:r>
          </a:p>
          <a:p>
            <a:r>
              <a:rPr lang="en-NZ" sz="2400" dirty="0"/>
              <a:t>Bach owning</a:t>
            </a:r>
          </a:p>
          <a:p>
            <a:r>
              <a:rPr lang="en-NZ" sz="2400" dirty="0"/>
              <a:t>Beach going</a:t>
            </a:r>
          </a:p>
          <a:p>
            <a:r>
              <a:rPr lang="en-NZ" sz="2400" dirty="0"/>
              <a:t>Kayaking</a:t>
            </a:r>
          </a:p>
          <a:p>
            <a:r>
              <a:rPr lang="en-NZ" sz="2400" dirty="0"/>
              <a:t>Backyard geniuses</a:t>
            </a:r>
          </a:p>
          <a:p>
            <a:endParaRPr lang="en-NZ" sz="1600" b="1" dirty="0"/>
          </a:p>
          <a:p>
            <a:endParaRPr lang="en-NZ" sz="1600" dirty="0"/>
          </a:p>
          <a:p>
            <a:endParaRPr lang="en-NZ" sz="1600" dirty="0"/>
          </a:p>
          <a:p>
            <a:endParaRPr lang="en-NZ" sz="1600" dirty="0"/>
          </a:p>
          <a:p>
            <a:pPr marL="0" indent="0">
              <a:buNone/>
            </a:pPr>
            <a:endParaRPr lang="en-US" sz="16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5963" y="1573360"/>
            <a:ext cx="2479387" cy="3305849"/>
          </a:xfrm>
          <a:prstGeom prst="rect">
            <a:avLst/>
          </a:prstGeom>
        </p:spPr>
      </p:pic>
    </p:spTree>
    <p:extLst>
      <p:ext uri="{BB962C8B-B14F-4D97-AF65-F5344CB8AC3E}">
        <p14:creationId xmlns:p14="http://schemas.microsoft.com/office/powerpoint/2010/main" val="224202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7B441F-FEF3-4D8B-B2F5-94EC44D15872}"/>
              </a:ext>
            </a:extLst>
          </p:cNvPr>
          <p:cNvSpPr>
            <a:spLocks noGrp="1"/>
          </p:cNvSpPr>
          <p:nvPr>
            <p:ph type="title"/>
          </p:nvPr>
        </p:nvSpPr>
        <p:spPr>
          <a:xfrm>
            <a:off x="628650" y="365127"/>
            <a:ext cx="7886700" cy="741298"/>
          </a:xfrm>
        </p:spPr>
        <p:txBody>
          <a:bodyPr>
            <a:normAutofit/>
          </a:bodyPr>
          <a:lstStyle/>
          <a:p>
            <a:r>
              <a:rPr lang="en-NZ" sz="3600" b="1" dirty="0"/>
              <a:t>Recent NZ Research</a:t>
            </a:r>
            <a:endParaRPr lang="en-US" sz="3600" b="1" dirty="0"/>
          </a:p>
        </p:txBody>
      </p:sp>
      <p:sp>
        <p:nvSpPr>
          <p:cNvPr id="3" name="Content Placeholder 2">
            <a:extLst>
              <a:ext uri="{FF2B5EF4-FFF2-40B4-BE49-F238E27FC236}">
                <a16:creationId xmlns:a16="http://schemas.microsoft.com/office/drawing/2014/main" xmlns="" id="{2BE754A9-983C-4C09-91C0-B4176B546B10}"/>
              </a:ext>
            </a:extLst>
          </p:cNvPr>
          <p:cNvSpPr>
            <a:spLocks noGrp="1"/>
          </p:cNvSpPr>
          <p:nvPr>
            <p:ph idx="1"/>
          </p:nvPr>
        </p:nvSpPr>
        <p:spPr>
          <a:xfrm>
            <a:off x="429006" y="1331160"/>
            <a:ext cx="5007044" cy="4617058"/>
          </a:xfrm>
        </p:spPr>
        <p:txBody>
          <a:bodyPr>
            <a:noAutofit/>
          </a:bodyPr>
          <a:lstStyle/>
          <a:p>
            <a:r>
              <a:rPr lang="en-US" sz="1800" dirty="0" err="1"/>
              <a:t>Hitaua</a:t>
            </a:r>
            <a:r>
              <a:rPr lang="en-US" sz="1800" dirty="0"/>
              <a:t> </a:t>
            </a:r>
            <a:r>
              <a:rPr lang="en-US" sz="1800" dirty="0" err="1"/>
              <a:t>Arahanga</a:t>
            </a:r>
            <a:r>
              <a:rPr lang="en-US" sz="1800" dirty="0"/>
              <a:t>-Doyle, a researcher at Otago University, measured the positive changes adventure education can foster in youth. </a:t>
            </a:r>
          </a:p>
          <a:p>
            <a:r>
              <a:rPr lang="en-US" sz="1800" dirty="0"/>
              <a:t>The focus of the study was the seven-day youth voyages on the </a:t>
            </a:r>
            <a:r>
              <a:rPr lang="en-US" sz="1800" dirty="0">
                <a:hlinkClick r:id="rId2"/>
              </a:rPr>
              <a:t>R. Tucker Thompson</a:t>
            </a:r>
            <a:r>
              <a:rPr lang="en-US" sz="1800" dirty="0"/>
              <a:t>, a schooner based in the Bay of Islands.</a:t>
            </a:r>
          </a:p>
          <a:p>
            <a:r>
              <a:rPr lang="en-US" sz="1800" dirty="0"/>
              <a:t> The youth that take part in the voyages are predominantly Māori and European from Northland.</a:t>
            </a:r>
          </a:p>
          <a:p>
            <a:r>
              <a:rPr lang="en-US" sz="1800" dirty="0"/>
              <a:t>The findings demonstrated increases in psychological resilience for the youth who undertook the voyage. Increases in resilience seemed to be driven by the collective identity the adolescents formed with their group on the voyage.</a:t>
            </a:r>
          </a:p>
          <a:p>
            <a:endParaRPr lang="en-US" sz="1800" dirty="0"/>
          </a:p>
        </p:txBody>
      </p:sp>
      <p:pic>
        <p:nvPicPr>
          <p:cNvPr id="7" name="Picture 6">
            <a:extLst>
              <a:ext uri="{FF2B5EF4-FFF2-40B4-BE49-F238E27FC236}">
                <a16:creationId xmlns:a16="http://schemas.microsoft.com/office/drawing/2014/main" xmlns="" id="{9CB6EC64-F301-46D1-812F-93C33FD6AF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450" y="1440688"/>
            <a:ext cx="2808028" cy="3739896"/>
          </a:xfrm>
          <a:prstGeom prst="rect">
            <a:avLst/>
          </a:prstGeom>
        </p:spPr>
      </p:pic>
    </p:spTree>
    <p:extLst>
      <p:ext uri="{BB962C8B-B14F-4D97-AF65-F5344CB8AC3E}">
        <p14:creationId xmlns:p14="http://schemas.microsoft.com/office/powerpoint/2010/main" val="373555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5C3B071-F331-419F-9487-08B426386F6F}"/>
              </a:ext>
            </a:extLst>
          </p:cNvPr>
          <p:cNvPicPr/>
          <p:nvPr/>
        </p:nvPicPr>
        <p:blipFill>
          <a:blip r:embed="rId2">
            <a:extLst>
              <a:ext uri="{28A0092B-C50C-407E-A947-70E740481C1C}">
                <a14:useLocalDpi xmlns:a14="http://schemas.microsoft.com/office/drawing/2010/main"/>
              </a:ext>
            </a:extLst>
          </a:blip>
          <a:stretch>
            <a:fillRect/>
          </a:stretch>
        </p:blipFill>
        <p:spPr>
          <a:xfrm>
            <a:off x="1246260" y="1884219"/>
            <a:ext cx="6487578" cy="3860800"/>
          </a:xfrm>
          <a:prstGeom prst="rect">
            <a:avLst/>
          </a:prstGeom>
        </p:spPr>
      </p:pic>
      <p:sp>
        <p:nvSpPr>
          <p:cNvPr id="3" name="TextBox 2">
            <a:extLst>
              <a:ext uri="{FF2B5EF4-FFF2-40B4-BE49-F238E27FC236}">
                <a16:creationId xmlns:a16="http://schemas.microsoft.com/office/drawing/2014/main" xmlns="" id="{B05FE1F6-2A53-4B8D-AF59-8583D2BD9393}"/>
              </a:ext>
            </a:extLst>
          </p:cNvPr>
          <p:cNvSpPr txBox="1"/>
          <p:nvPr/>
        </p:nvSpPr>
        <p:spPr>
          <a:xfrm>
            <a:off x="646981" y="173179"/>
            <a:ext cx="7686136" cy="954107"/>
          </a:xfrm>
          <a:prstGeom prst="rect">
            <a:avLst/>
          </a:prstGeom>
          <a:noFill/>
        </p:spPr>
        <p:txBody>
          <a:bodyPr wrap="square" rtlCol="0">
            <a:spAutoFit/>
          </a:bodyPr>
          <a:lstStyle/>
          <a:p>
            <a:pPr algn="ctr"/>
            <a:r>
              <a:rPr lang="en-NZ" sz="2800" b="1" dirty="0"/>
              <a:t>5. </a:t>
            </a:r>
            <a:r>
              <a:rPr lang="en-NZ" sz="2800" b="1" i="1" dirty="0"/>
              <a:t>Why are we doing this, Miss?</a:t>
            </a:r>
          </a:p>
          <a:p>
            <a:pPr algn="ctr"/>
            <a:r>
              <a:rPr lang="en-NZ" sz="2800" b="1" dirty="0"/>
              <a:t>Meaningful learning for meaningful lives</a:t>
            </a:r>
            <a:endParaRPr lang="en-US" sz="2800" b="1" i="1" dirty="0"/>
          </a:p>
        </p:txBody>
      </p:sp>
    </p:spTree>
    <p:extLst>
      <p:ext uri="{BB962C8B-B14F-4D97-AF65-F5344CB8AC3E}">
        <p14:creationId xmlns:p14="http://schemas.microsoft.com/office/powerpoint/2010/main" val="5194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2295</TotalTime>
  <Words>3219</Words>
  <Application>Microsoft Macintosh PowerPoint</Application>
  <PresentationFormat>On-screen Show (4:3)</PresentationFormat>
  <Paragraphs>329</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Cross-curricular Environmental Project Based Learning</vt:lpstr>
      <vt:lpstr>The CEPBL model has evolved out of:</vt:lpstr>
      <vt:lpstr>1. Teachers on including practical projects...</vt:lpstr>
      <vt:lpstr>2. General observations of secondary school...</vt:lpstr>
      <vt:lpstr>3. Successful programmes in other countries</vt:lpstr>
      <vt:lpstr>PowerPoint Presentation</vt:lpstr>
      <vt:lpstr>4. And who are we traditionally?</vt:lpstr>
      <vt:lpstr>Recent NZ Research</vt:lpstr>
      <vt:lpstr>PowerPoint Presentation</vt:lpstr>
      <vt:lpstr>PowerPoint Presentation</vt:lpstr>
      <vt:lpstr>  NZ Curriculum Values – do we have a mandate for doing environmental project based learning? </vt:lpstr>
      <vt:lpstr>PowerPoint Presentation</vt:lpstr>
      <vt:lpstr>PowerPoint Presentation</vt:lpstr>
      <vt:lpstr>PowerPoint Presentation</vt:lpstr>
      <vt:lpstr>     </vt:lpstr>
      <vt:lpstr>PowerPoint Presentation</vt:lpstr>
      <vt:lpstr> Explore a Local Industry:  Horticulture </vt:lpstr>
      <vt:lpstr>Kaikohe Christian School  - Whole school approach</vt:lpstr>
      <vt:lpstr>PowerPoint Presentation</vt:lpstr>
      <vt:lpstr>Whangarei Girl’s High   -  multi level cross-curricular engagement with Bream Head Reserve</vt:lpstr>
      <vt:lpstr>PowerPoint Presentation</vt:lpstr>
      <vt:lpstr>PowerPoint Presentation</vt:lpstr>
      <vt:lpstr>PowerPoint Presentation</vt:lpstr>
      <vt:lpstr>Bream Head Conservation Trust - Other curriculum linked units</vt:lpstr>
      <vt:lpstr>Logistics - Practical Projects Take Longer</vt:lpstr>
      <vt:lpstr>The Answer - not in one hour slots and not with siloed departments </vt:lpstr>
      <vt:lpstr>Starting off with project development</vt:lpstr>
      <vt:lpstr>PowerPoint Presentation</vt:lpstr>
      <vt:lpstr>Project Development Activity </vt:lpstr>
      <vt:lpstr>The teacher as facilitator using supporting programmes and organisations.</vt:lpstr>
      <vt:lpstr>How enviroschools can support your projects</vt:lpstr>
      <vt:lpstr> The beauty of CEPBL 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Cross-curricular Environmental Project Based Learning</dc:title>
  <dc:creator>OEM</dc:creator>
  <cp:lastModifiedBy>Esther Kirk</cp:lastModifiedBy>
  <cp:revision>460</cp:revision>
  <cp:lastPrinted>2017-05-29T06:21:54Z</cp:lastPrinted>
  <dcterms:created xsi:type="dcterms:W3CDTF">2016-11-02T19:44:32Z</dcterms:created>
  <dcterms:modified xsi:type="dcterms:W3CDTF">2019-07-18T01:35:48Z</dcterms:modified>
</cp:coreProperties>
</file>